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453" r:id="rId1"/>
  </p:sldMasterIdLst>
  <p:notesMasterIdLst>
    <p:notesMasterId r:id="rId20"/>
  </p:notesMasterIdLst>
  <p:handoutMasterIdLst>
    <p:handoutMasterId r:id="rId21"/>
  </p:handoutMasterIdLst>
  <p:sldIdLst>
    <p:sldId id="362" r:id="rId2"/>
    <p:sldId id="599" r:id="rId3"/>
    <p:sldId id="598" r:id="rId4"/>
    <p:sldId id="478" r:id="rId5"/>
    <p:sldId id="622" r:id="rId6"/>
    <p:sldId id="624" r:id="rId7"/>
    <p:sldId id="625" r:id="rId8"/>
    <p:sldId id="626" r:id="rId9"/>
    <p:sldId id="600" r:id="rId10"/>
    <p:sldId id="627" r:id="rId11"/>
    <p:sldId id="602" r:id="rId12"/>
    <p:sldId id="603" r:id="rId13"/>
    <p:sldId id="604" r:id="rId14"/>
    <p:sldId id="608" r:id="rId15"/>
    <p:sldId id="605" r:id="rId16"/>
    <p:sldId id="621" r:id="rId17"/>
    <p:sldId id="583" r:id="rId18"/>
    <p:sldId id="612" r:id="rId19"/>
  </p:sldIdLst>
  <p:sldSz cx="9906000" cy="6858000" type="A4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00005C"/>
    <a:srgbClr val="99CCFF"/>
    <a:srgbClr val="2B2BAB"/>
    <a:srgbClr val="9999FF"/>
    <a:srgbClr val="8787E1"/>
    <a:srgbClr val="00CC00"/>
    <a:srgbClr val="003300"/>
    <a:srgbClr val="E99C2B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83" autoAdjust="0"/>
    <p:restoredTop sz="88645" autoAdjust="0"/>
  </p:normalViewPr>
  <p:slideViewPr>
    <p:cSldViewPr snapToGrid="0">
      <p:cViewPr varScale="1">
        <p:scale>
          <a:sx n="96" d="100"/>
          <a:sy n="96" d="100"/>
        </p:scale>
        <p:origin x="-324" y="-10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F4E86B-6811-4379-BDE7-1577CF2C1993}" type="doc">
      <dgm:prSet loTypeId="urn:microsoft.com/office/officeart/2005/8/layout/chevron2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312C799-1AE0-4A16-89FC-3C729855685A}">
      <dgm:prSet phldrT="[Текст]" phldr="1" custT="1"/>
      <dgm:spPr/>
      <dgm:t>
        <a:bodyPr/>
        <a:lstStyle/>
        <a:p>
          <a:endParaRPr lang="ru-RU" sz="1600" dirty="0">
            <a:solidFill>
              <a:srgbClr val="00005C"/>
            </a:solidFill>
          </a:endParaRPr>
        </a:p>
      </dgm:t>
    </dgm:pt>
    <dgm:pt modelId="{20D5279F-EC6F-4FAA-99BB-88CD21BBAF64}" type="parTrans" cxnId="{5A2BE62D-5A9F-4AA4-85B8-03E30CE68376}">
      <dgm:prSet/>
      <dgm:spPr/>
      <dgm:t>
        <a:bodyPr/>
        <a:lstStyle/>
        <a:p>
          <a:endParaRPr lang="ru-RU" sz="1600">
            <a:solidFill>
              <a:srgbClr val="00005C"/>
            </a:solidFill>
          </a:endParaRPr>
        </a:p>
      </dgm:t>
    </dgm:pt>
    <dgm:pt modelId="{E48FB16E-7628-463B-BE53-610FCC3D99FB}" type="sibTrans" cxnId="{5A2BE62D-5A9F-4AA4-85B8-03E30CE68376}">
      <dgm:prSet/>
      <dgm:spPr/>
      <dgm:t>
        <a:bodyPr/>
        <a:lstStyle/>
        <a:p>
          <a:endParaRPr lang="ru-RU" sz="1600">
            <a:solidFill>
              <a:srgbClr val="00005C"/>
            </a:solidFill>
          </a:endParaRPr>
        </a:p>
      </dgm:t>
    </dgm:pt>
    <dgm:pt modelId="{0A419B1C-A097-4A9F-905E-308A565D63D4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005C"/>
              </a:solidFill>
            </a:rPr>
            <a:t>Юридическое лицо заполняет и предоставляет настоящую форму в территориальный орган Росстата </a:t>
          </a:r>
          <a:r>
            <a:rPr lang="ru-RU" sz="1600" b="1" dirty="0" smtClean="0">
              <a:solidFill>
                <a:srgbClr val="00005C"/>
              </a:solidFill>
            </a:rPr>
            <a:t>по месту своего нахождения. </a:t>
          </a:r>
          <a:endParaRPr lang="ru-RU" sz="1600" b="1" dirty="0">
            <a:solidFill>
              <a:srgbClr val="00005C"/>
            </a:solidFill>
          </a:endParaRPr>
        </a:p>
      </dgm:t>
    </dgm:pt>
    <dgm:pt modelId="{4A247D77-7936-4152-B5A4-269BEC451E24}" type="parTrans" cxnId="{8DDAE6DC-D226-4263-BA2C-997F61F3EDA6}">
      <dgm:prSet/>
      <dgm:spPr/>
      <dgm:t>
        <a:bodyPr/>
        <a:lstStyle/>
        <a:p>
          <a:endParaRPr lang="ru-RU" sz="1600">
            <a:solidFill>
              <a:srgbClr val="00005C"/>
            </a:solidFill>
          </a:endParaRPr>
        </a:p>
      </dgm:t>
    </dgm:pt>
    <dgm:pt modelId="{AF3A2270-FB1C-41B6-A2E1-C9AA6A0721B9}" type="sibTrans" cxnId="{8DDAE6DC-D226-4263-BA2C-997F61F3EDA6}">
      <dgm:prSet/>
      <dgm:spPr/>
      <dgm:t>
        <a:bodyPr/>
        <a:lstStyle/>
        <a:p>
          <a:endParaRPr lang="ru-RU" sz="1600">
            <a:solidFill>
              <a:srgbClr val="00005C"/>
            </a:solidFill>
          </a:endParaRPr>
        </a:p>
      </dgm:t>
    </dgm:pt>
    <dgm:pt modelId="{4DC171E6-14E8-4853-A110-C3B29F886AC2}">
      <dgm:prSet phldrT="[Текст]" phldr="1" custT="1"/>
      <dgm:spPr/>
      <dgm:t>
        <a:bodyPr/>
        <a:lstStyle/>
        <a:p>
          <a:endParaRPr lang="ru-RU" sz="1600">
            <a:solidFill>
              <a:srgbClr val="00005C"/>
            </a:solidFill>
          </a:endParaRPr>
        </a:p>
      </dgm:t>
    </dgm:pt>
    <dgm:pt modelId="{ED1C8F49-2674-4D1E-B68F-7472A0F37727}" type="parTrans" cxnId="{88D45AAA-43E2-4514-829D-725DDA731B1E}">
      <dgm:prSet/>
      <dgm:spPr/>
      <dgm:t>
        <a:bodyPr/>
        <a:lstStyle/>
        <a:p>
          <a:endParaRPr lang="ru-RU" sz="1600">
            <a:solidFill>
              <a:srgbClr val="00005C"/>
            </a:solidFill>
          </a:endParaRPr>
        </a:p>
      </dgm:t>
    </dgm:pt>
    <dgm:pt modelId="{4F8DCD52-03C7-4C74-A56D-6637C89E3913}" type="sibTrans" cxnId="{88D45AAA-43E2-4514-829D-725DDA731B1E}">
      <dgm:prSet/>
      <dgm:spPr/>
      <dgm:t>
        <a:bodyPr/>
        <a:lstStyle/>
        <a:p>
          <a:endParaRPr lang="ru-RU" sz="1600">
            <a:solidFill>
              <a:srgbClr val="00005C"/>
            </a:solidFill>
          </a:endParaRPr>
        </a:p>
      </dgm:t>
    </dgm:pt>
    <dgm:pt modelId="{DBCBBD5F-0517-4AF3-9D97-D993FC033E51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005C"/>
              </a:solidFill>
            </a:rPr>
            <a:t>При наличии у юридического лица обособленных подразделений, расположенных </a:t>
          </a:r>
          <a:r>
            <a:rPr lang="ru-RU" sz="1600" b="1" u="none" dirty="0" smtClean="0">
              <a:solidFill>
                <a:srgbClr val="00005C"/>
              </a:solidFill>
            </a:rPr>
            <a:t>на одной территории субъекта Российской Федерации с юридическим лицом</a:t>
          </a:r>
          <a:r>
            <a:rPr lang="ru-RU" sz="1600" dirty="0" smtClean="0">
              <a:solidFill>
                <a:srgbClr val="00005C"/>
              </a:solidFill>
            </a:rPr>
            <a:t>, сведения по настоящей форме предоставляют </a:t>
          </a:r>
          <a:r>
            <a:rPr lang="ru-RU" sz="1600" b="1" dirty="0" smtClean="0">
              <a:solidFill>
                <a:srgbClr val="00005C"/>
              </a:solidFill>
            </a:rPr>
            <a:t>в целом по юридическому лицу, включая сведения по этим обособленным подразделениям.</a:t>
          </a:r>
          <a:endParaRPr lang="ru-RU" sz="1600" b="1" dirty="0">
            <a:solidFill>
              <a:srgbClr val="00005C"/>
            </a:solidFill>
          </a:endParaRPr>
        </a:p>
      </dgm:t>
    </dgm:pt>
    <dgm:pt modelId="{188C1318-FB47-4978-8187-4F367C678B0E}" type="parTrans" cxnId="{B19A76D1-043C-4245-8B28-EDAE882B91ED}">
      <dgm:prSet/>
      <dgm:spPr/>
      <dgm:t>
        <a:bodyPr/>
        <a:lstStyle/>
        <a:p>
          <a:endParaRPr lang="ru-RU" sz="1600">
            <a:solidFill>
              <a:srgbClr val="00005C"/>
            </a:solidFill>
          </a:endParaRPr>
        </a:p>
      </dgm:t>
    </dgm:pt>
    <dgm:pt modelId="{435DF4BE-F063-4143-9154-EF256B5931F7}" type="sibTrans" cxnId="{B19A76D1-043C-4245-8B28-EDAE882B91ED}">
      <dgm:prSet/>
      <dgm:spPr/>
      <dgm:t>
        <a:bodyPr/>
        <a:lstStyle/>
        <a:p>
          <a:endParaRPr lang="ru-RU" sz="1600">
            <a:solidFill>
              <a:srgbClr val="00005C"/>
            </a:solidFill>
          </a:endParaRPr>
        </a:p>
      </dgm:t>
    </dgm:pt>
    <dgm:pt modelId="{FC3AB399-684C-4C08-AAF8-D147F460F1D5}">
      <dgm:prSet phldrT="[Текст]" phldr="1" custT="1"/>
      <dgm:spPr/>
      <dgm:t>
        <a:bodyPr/>
        <a:lstStyle/>
        <a:p>
          <a:endParaRPr lang="ru-RU" sz="1600" dirty="0">
            <a:solidFill>
              <a:srgbClr val="00005C"/>
            </a:solidFill>
          </a:endParaRPr>
        </a:p>
      </dgm:t>
    </dgm:pt>
    <dgm:pt modelId="{E96BE417-97BC-4110-8538-159B3701A0EC}" type="parTrans" cxnId="{EB0ED14E-2A6A-41EE-8BF3-267C95D55D9C}">
      <dgm:prSet/>
      <dgm:spPr/>
      <dgm:t>
        <a:bodyPr/>
        <a:lstStyle/>
        <a:p>
          <a:endParaRPr lang="ru-RU" sz="1600">
            <a:solidFill>
              <a:srgbClr val="00005C"/>
            </a:solidFill>
          </a:endParaRPr>
        </a:p>
      </dgm:t>
    </dgm:pt>
    <dgm:pt modelId="{00185568-3220-48FC-A628-EF8C1BFE1CEF}" type="sibTrans" cxnId="{EB0ED14E-2A6A-41EE-8BF3-267C95D55D9C}">
      <dgm:prSet/>
      <dgm:spPr/>
      <dgm:t>
        <a:bodyPr/>
        <a:lstStyle/>
        <a:p>
          <a:endParaRPr lang="ru-RU" sz="1600">
            <a:solidFill>
              <a:srgbClr val="00005C"/>
            </a:solidFill>
          </a:endParaRPr>
        </a:p>
      </dgm:t>
    </dgm:pt>
    <dgm:pt modelId="{166A7AA0-5EF3-4C42-B005-D9DFE3B6C730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005C"/>
              </a:solidFill>
            </a:rPr>
            <a:t>При наличии у юридического лица обособленных подразделений, расположенных </a:t>
          </a:r>
          <a:r>
            <a:rPr lang="ru-RU" sz="1600" b="1" dirty="0" smtClean="0">
              <a:solidFill>
                <a:srgbClr val="00005C"/>
              </a:solidFill>
            </a:rPr>
            <a:t>на территории разных субъектов Российской Федерации</a:t>
          </a:r>
          <a:r>
            <a:rPr lang="ru-RU" sz="1600" dirty="0" smtClean="0">
              <a:solidFill>
                <a:srgbClr val="00005C"/>
              </a:solidFill>
            </a:rPr>
            <a:t>, сведения предоставляются обособленным подразделением </a:t>
          </a:r>
          <a:r>
            <a:rPr lang="ru-RU" sz="1600" b="1" dirty="0" smtClean="0">
              <a:solidFill>
                <a:srgbClr val="00005C"/>
              </a:solidFill>
            </a:rPr>
            <a:t>по месту своего нахождения. </a:t>
          </a:r>
          <a:endParaRPr lang="ru-RU" sz="1600" b="1" dirty="0">
            <a:solidFill>
              <a:srgbClr val="00005C"/>
            </a:solidFill>
          </a:endParaRPr>
        </a:p>
      </dgm:t>
    </dgm:pt>
    <dgm:pt modelId="{920CD67D-6080-481B-93E2-5543444A471E}" type="parTrans" cxnId="{9AE77115-00C2-46F8-B548-0448BDC4C3DC}">
      <dgm:prSet/>
      <dgm:spPr/>
      <dgm:t>
        <a:bodyPr/>
        <a:lstStyle/>
        <a:p>
          <a:endParaRPr lang="ru-RU" sz="1600">
            <a:solidFill>
              <a:srgbClr val="00005C"/>
            </a:solidFill>
          </a:endParaRPr>
        </a:p>
      </dgm:t>
    </dgm:pt>
    <dgm:pt modelId="{2BFD163E-3466-4538-90E2-1BDAC1A93AD5}" type="sibTrans" cxnId="{9AE77115-00C2-46F8-B548-0448BDC4C3DC}">
      <dgm:prSet/>
      <dgm:spPr/>
      <dgm:t>
        <a:bodyPr/>
        <a:lstStyle/>
        <a:p>
          <a:endParaRPr lang="ru-RU" sz="1600">
            <a:solidFill>
              <a:srgbClr val="00005C"/>
            </a:solidFill>
          </a:endParaRPr>
        </a:p>
      </dgm:t>
    </dgm:pt>
    <dgm:pt modelId="{CA0882BA-B4F9-4F62-88B2-9F39CE527431}" type="pres">
      <dgm:prSet presAssocID="{31F4E86B-6811-4379-BDE7-1577CF2C199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A8462A-A2AD-4ABE-B0EE-4D5D5E1281F4}" type="pres">
      <dgm:prSet presAssocID="{F312C799-1AE0-4A16-89FC-3C729855685A}" presName="composite" presStyleCnt="0"/>
      <dgm:spPr/>
    </dgm:pt>
    <dgm:pt modelId="{E1D65A66-CC46-4919-B852-D8503D7F1656}" type="pres">
      <dgm:prSet presAssocID="{F312C799-1AE0-4A16-89FC-3C729855685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B5EBEB-EED2-4C9C-B7C3-4D8AEC1905D6}" type="pres">
      <dgm:prSet presAssocID="{F312C799-1AE0-4A16-89FC-3C729855685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939524-4B48-46CE-82D4-18C73AB2677A}" type="pres">
      <dgm:prSet presAssocID="{E48FB16E-7628-463B-BE53-610FCC3D99FB}" presName="sp" presStyleCnt="0"/>
      <dgm:spPr/>
    </dgm:pt>
    <dgm:pt modelId="{B5CCA1FA-1257-421C-B52F-BF21860C73B1}" type="pres">
      <dgm:prSet presAssocID="{4DC171E6-14E8-4853-A110-C3B29F886AC2}" presName="composite" presStyleCnt="0"/>
      <dgm:spPr/>
    </dgm:pt>
    <dgm:pt modelId="{64F078AE-F25C-4ADA-B24C-4F0BD8305B85}" type="pres">
      <dgm:prSet presAssocID="{4DC171E6-14E8-4853-A110-C3B29F886AC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99B262-8741-46FB-A764-01524BB02E17}" type="pres">
      <dgm:prSet presAssocID="{4DC171E6-14E8-4853-A110-C3B29F886AC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10EEC1-A12D-4709-BFF4-95AC92EC309A}" type="pres">
      <dgm:prSet presAssocID="{4F8DCD52-03C7-4C74-A56D-6637C89E3913}" presName="sp" presStyleCnt="0"/>
      <dgm:spPr/>
    </dgm:pt>
    <dgm:pt modelId="{1AF84D76-A645-436E-878D-CCA1377FF86B}" type="pres">
      <dgm:prSet presAssocID="{FC3AB399-684C-4C08-AAF8-D147F460F1D5}" presName="composite" presStyleCnt="0"/>
      <dgm:spPr/>
    </dgm:pt>
    <dgm:pt modelId="{ED74CB72-25C2-47AD-856C-BB6DE18C3BF8}" type="pres">
      <dgm:prSet presAssocID="{FC3AB399-684C-4C08-AAF8-D147F460F1D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62931E-02DA-4A7F-A881-A3C8FE2DC973}" type="pres">
      <dgm:prSet presAssocID="{FC3AB399-684C-4C08-AAF8-D147F460F1D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2BE62D-5A9F-4AA4-85B8-03E30CE68376}" srcId="{31F4E86B-6811-4379-BDE7-1577CF2C1993}" destId="{F312C799-1AE0-4A16-89FC-3C729855685A}" srcOrd="0" destOrd="0" parTransId="{20D5279F-EC6F-4FAA-99BB-88CD21BBAF64}" sibTransId="{E48FB16E-7628-463B-BE53-610FCC3D99FB}"/>
    <dgm:cxn modelId="{8DDAE6DC-D226-4263-BA2C-997F61F3EDA6}" srcId="{F312C799-1AE0-4A16-89FC-3C729855685A}" destId="{0A419B1C-A097-4A9F-905E-308A565D63D4}" srcOrd="0" destOrd="0" parTransId="{4A247D77-7936-4152-B5A4-269BEC451E24}" sibTransId="{AF3A2270-FB1C-41B6-A2E1-C9AA6A0721B9}"/>
    <dgm:cxn modelId="{C05D620D-AD66-4E3D-A359-CCD1B2CE6230}" type="presOf" srcId="{0A419B1C-A097-4A9F-905E-308A565D63D4}" destId="{21B5EBEB-EED2-4C9C-B7C3-4D8AEC1905D6}" srcOrd="0" destOrd="0" presId="urn:microsoft.com/office/officeart/2005/8/layout/chevron2"/>
    <dgm:cxn modelId="{C439E42A-33C1-488E-BA44-0E2DE325F5F1}" type="presOf" srcId="{F312C799-1AE0-4A16-89FC-3C729855685A}" destId="{E1D65A66-CC46-4919-B852-D8503D7F1656}" srcOrd="0" destOrd="0" presId="urn:microsoft.com/office/officeart/2005/8/layout/chevron2"/>
    <dgm:cxn modelId="{0B5E67E0-4CF8-4153-BD8B-AC0A423B7FDA}" type="presOf" srcId="{31F4E86B-6811-4379-BDE7-1577CF2C1993}" destId="{CA0882BA-B4F9-4F62-88B2-9F39CE527431}" srcOrd="0" destOrd="0" presId="urn:microsoft.com/office/officeart/2005/8/layout/chevron2"/>
    <dgm:cxn modelId="{092271DB-84D8-41D8-80A4-40C7C8202A7E}" type="presOf" srcId="{4DC171E6-14E8-4853-A110-C3B29F886AC2}" destId="{64F078AE-F25C-4ADA-B24C-4F0BD8305B85}" srcOrd="0" destOrd="0" presId="urn:microsoft.com/office/officeart/2005/8/layout/chevron2"/>
    <dgm:cxn modelId="{C69F5294-042D-4847-B9E3-29DDA8D39ADB}" type="presOf" srcId="{DBCBBD5F-0517-4AF3-9D97-D993FC033E51}" destId="{F799B262-8741-46FB-A764-01524BB02E17}" srcOrd="0" destOrd="0" presId="urn:microsoft.com/office/officeart/2005/8/layout/chevron2"/>
    <dgm:cxn modelId="{9AE77115-00C2-46F8-B548-0448BDC4C3DC}" srcId="{FC3AB399-684C-4C08-AAF8-D147F460F1D5}" destId="{166A7AA0-5EF3-4C42-B005-D9DFE3B6C730}" srcOrd="0" destOrd="0" parTransId="{920CD67D-6080-481B-93E2-5543444A471E}" sibTransId="{2BFD163E-3466-4538-90E2-1BDAC1A93AD5}"/>
    <dgm:cxn modelId="{4088E671-E8FF-4884-B3AA-107FD2FEA204}" type="presOf" srcId="{FC3AB399-684C-4C08-AAF8-D147F460F1D5}" destId="{ED74CB72-25C2-47AD-856C-BB6DE18C3BF8}" srcOrd="0" destOrd="0" presId="urn:microsoft.com/office/officeart/2005/8/layout/chevron2"/>
    <dgm:cxn modelId="{B19A76D1-043C-4245-8B28-EDAE882B91ED}" srcId="{4DC171E6-14E8-4853-A110-C3B29F886AC2}" destId="{DBCBBD5F-0517-4AF3-9D97-D993FC033E51}" srcOrd="0" destOrd="0" parTransId="{188C1318-FB47-4978-8187-4F367C678B0E}" sibTransId="{435DF4BE-F063-4143-9154-EF256B5931F7}"/>
    <dgm:cxn modelId="{EB0ED14E-2A6A-41EE-8BF3-267C95D55D9C}" srcId="{31F4E86B-6811-4379-BDE7-1577CF2C1993}" destId="{FC3AB399-684C-4C08-AAF8-D147F460F1D5}" srcOrd="2" destOrd="0" parTransId="{E96BE417-97BC-4110-8538-159B3701A0EC}" sibTransId="{00185568-3220-48FC-A628-EF8C1BFE1CEF}"/>
    <dgm:cxn modelId="{88D45AAA-43E2-4514-829D-725DDA731B1E}" srcId="{31F4E86B-6811-4379-BDE7-1577CF2C1993}" destId="{4DC171E6-14E8-4853-A110-C3B29F886AC2}" srcOrd="1" destOrd="0" parTransId="{ED1C8F49-2674-4D1E-B68F-7472A0F37727}" sibTransId="{4F8DCD52-03C7-4C74-A56D-6637C89E3913}"/>
    <dgm:cxn modelId="{83A05901-1A6E-4C65-BE39-75CDE9860557}" type="presOf" srcId="{166A7AA0-5EF3-4C42-B005-D9DFE3B6C730}" destId="{3662931E-02DA-4A7F-A881-A3C8FE2DC973}" srcOrd="0" destOrd="0" presId="urn:microsoft.com/office/officeart/2005/8/layout/chevron2"/>
    <dgm:cxn modelId="{3C432A2C-D8B1-48C8-A2C8-B72CDD1F96CC}" type="presParOf" srcId="{CA0882BA-B4F9-4F62-88B2-9F39CE527431}" destId="{42A8462A-A2AD-4ABE-B0EE-4D5D5E1281F4}" srcOrd="0" destOrd="0" presId="urn:microsoft.com/office/officeart/2005/8/layout/chevron2"/>
    <dgm:cxn modelId="{D5EE5F37-842E-4661-834E-0D4ECF9E5CCD}" type="presParOf" srcId="{42A8462A-A2AD-4ABE-B0EE-4D5D5E1281F4}" destId="{E1D65A66-CC46-4919-B852-D8503D7F1656}" srcOrd="0" destOrd="0" presId="urn:microsoft.com/office/officeart/2005/8/layout/chevron2"/>
    <dgm:cxn modelId="{8314BBD9-2B95-49AE-9808-B05D74CA0E50}" type="presParOf" srcId="{42A8462A-A2AD-4ABE-B0EE-4D5D5E1281F4}" destId="{21B5EBEB-EED2-4C9C-B7C3-4D8AEC1905D6}" srcOrd="1" destOrd="0" presId="urn:microsoft.com/office/officeart/2005/8/layout/chevron2"/>
    <dgm:cxn modelId="{AC8120D1-A839-49A2-9696-DDA744844D60}" type="presParOf" srcId="{CA0882BA-B4F9-4F62-88B2-9F39CE527431}" destId="{CC939524-4B48-46CE-82D4-18C73AB2677A}" srcOrd="1" destOrd="0" presId="urn:microsoft.com/office/officeart/2005/8/layout/chevron2"/>
    <dgm:cxn modelId="{E01B0CF9-8C04-4B72-9C40-59E45A1C5111}" type="presParOf" srcId="{CA0882BA-B4F9-4F62-88B2-9F39CE527431}" destId="{B5CCA1FA-1257-421C-B52F-BF21860C73B1}" srcOrd="2" destOrd="0" presId="urn:microsoft.com/office/officeart/2005/8/layout/chevron2"/>
    <dgm:cxn modelId="{69576D4D-FF9A-4E53-8DCD-17BE76B92A78}" type="presParOf" srcId="{B5CCA1FA-1257-421C-B52F-BF21860C73B1}" destId="{64F078AE-F25C-4ADA-B24C-4F0BD8305B85}" srcOrd="0" destOrd="0" presId="urn:microsoft.com/office/officeart/2005/8/layout/chevron2"/>
    <dgm:cxn modelId="{3F5060E1-EEE0-41B2-8659-0EF109B3D52C}" type="presParOf" srcId="{B5CCA1FA-1257-421C-B52F-BF21860C73B1}" destId="{F799B262-8741-46FB-A764-01524BB02E17}" srcOrd="1" destOrd="0" presId="urn:microsoft.com/office/officeart/2005/8/layout/chevron2"/>
    <dgm:cxn modelId="{98ACC26F-7F4C-48F4-8CDA-06C9AB4D427B}" type="presParOf" srcId="{CA0882BA-B4F9-4F62-88B2-9F39CE527431}" destId="{ED10EEC1-A12D-4709-BFF4-95AC92EC309A}" srcOrd="3" destOrd="0" presId="urn:microsoft.com/office/officeart/2005/8/layout/chevron2"/>
    <dgm:cxn modelId="{CF0651D5-CDB5-45C3-A9D7-28BA3AD98066}" type="presParOf" srcId="{CA0882BA-B4F9-4F62-88B2-9F39CE527431}" destId="{1AF84D76-A645-436E-878D-CCA1377FF86B}" srcOrd="4" destOrd="0" presId="urn:microsoft.com/office/officeart/2005/8/layout/chevron2"/>
    <dgm:cxn modelId="{503A82D6-CE22-4D61-88AE-D250210D88B0}" type="presParOf" srcId="{1AF84D76-A645-436E-878D-CCA1377FF86B}" destId="{ED74CB72-25C2-47AD-856C-BB6DE18C3BF8}" srcOrd="0" destOrd="0" presId="urn:microsoft.com/office/officeart/2005/8/layout/chevron2"/>
    <dgm:cxn modelId="{064FB1AE-47B4-41EE-8495-3707C7B5BD04}" type="presParOf" srcId="{1AF84D76-A645-436E-878D-CCA1377FF86B}" destId="{3662931E-02DA-4A7F-A881-A3C8FE2DC97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CF27EE-429D-43BD-88D1-38DB4AAD74CE}" type="doc">
      <dgm:prSet loTypeId="urn:microsoft.com/office/officeart/2005/8/layout/target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FD46535-C1F8-45FC-98AF-FB1EA7565DA9}">
      <dgm:prSet phldrT="[Текст]" custT="1"/>
      <dgm:spPr/>
      <dgm:t>
        <a:bodyPr/>
        <a:lstStyle/>
        <a:p>
          <a:r>
            <a:rPr lang="ru-RU" sz="2000" smtClean="0"/>
            <a:t>Заполняют все организации</a:t>
          </a:r>
          <a:endParaRPr lang="ru-RU" sz="2000" dirty="0"/>
        </a:p>
      </dgm:t>
    </dgm:pt>
    <dgm:pt modelId="{1D5AF983-8B57-4B3F-8DD4-6956173F759A}" type="parTrans" cxnId="{85138640-34F4-41C5-B4A4-AA9DFE40FBA0}">
      <dgm:prSet/>
      <dgm:spPr/>
      <dgm:t>
        <a:bodyPr/>
        <a:lstStyle/>
        <a:p>
          <a:endParaRPr lang="ru-RU" sz="2000">
            <a:solidFill>
              <a:srgbClr val="00005C"/>
            </a:solidFill>
          </a:endParaRPr>
        </a:p>
      </dgm:t>
    </dgm:pt>
    <dgm:pt modelId="{0B7EA29E-6070-42D8-9E05-5B5EA0BD3F18}" type="sibTrans" cxnId="{85138640-34F4-41C5-B4A4-AA9DFE40FBA0}">
      <dgm:prSet/>
      <dgm:spPr/>
      <dgm:t>
        <a:bodyPr/>
        <a:lstStyle/>
        <a:p>
          <a:endParaRPr lang="ru-RU" sz="2000">
            <a:solidFill>
              <a:srgbClr val="00005C"/>
            </a:solidFill>
          </a:endParaRPr>
        </a:p>
      </dgm:t>
    </dgm:pt>
    <dgm:pt modelId="{2712BB83-26E0-419F-BCC4-2F2533E4BF92}">
      <dgm:prSet phldrT="[Текст]" custT="1"/>
      <dgm:spPr/>
      <dgm:t>
        <a:bodyPr/>
        <a:lstStyle/>
        <a:p>
          <a:r>
            <a:rPr lang="ru-RU" sz="2000" smtClean="0"/>
            <a:t>Подраздел 1 (строки 101-111 графа 3)</a:t>
          </a:r>
          <a:endParaRPr lang="ru-RU" sz="2000" dirty="0"/>
        </a:p>
      </dgm:t>
    </dgm:pt>
    <dgm:pt modelId="{899C9BFF-C518-48A7-B0A1-A7ECB30F1F08}" type="parTrans" cxnId="{E645B3D7-F62F-4F6F-A08E-0DC667FBE614}">
      <dgm:prSet/>
      <dgm:spPr/>
      <dgm:t>
        <a:bodyPr/>
        <a:lstStyle/>
        <a:p>
          <a:endParaRPr lang="ru-RU" sz="2000">
            <a:solidFill>
              <a:srgbClr val="00005C"/>
            </a:solidFill>
          </a:endParaRPr>
        </a:p>
      </dgm:t>
    </dgm:pt>
    <dgm:pt modelId="{83F0F66B-6EB6-4157-97FC-955F52515820}" type="sibTrans" cxnId="{E645B3D7-F62F-4F6F-A08E-0DC667FBE614}">
      <dgm:prSet/>
      <dgm:spPr/>
      <dgm:t>
        <a:bodyPr/>
        <a:lstStyle/>
        <a:p>
          <a:endParaRPr lang="ru-RU" sz="2000">
            <a:solidFill>
              <a:srgbClr val="00005C"/>
            </a:solidFill>
          </a:endParaRPr>
        </a:p>
      </dgm:t>
    </dgm:pt>
    <dgm:pt modelId="{03BCF776-C7CF-4F49-B36F-8D3C3DFCFD28}">
      <dgm:prSet phldrT="[Текст]" custT="1"/>
      <dgm:spPr/>
      <dgm:t>
        <a:bodyPr/>
        <a:lstStyle/>
        <a:p>
          <a:r>
            <a:rPr lang="ru-RU" sz="2000" smtClean="0"/>
            <a:t>Подраздел 3 (строки 601 – 604 графа 3)</a:t>
          </a:r>
          <a:endParaRPr lang="ru-RU" sz="2000" dirty="0"/>
        </a:p>
      </dgm:t>
    </dgm:pt>
    <dgm:pt modelId="{F4CD954E-2544-4968-BB3C-9233C3FD853A}" type="parTrans" cxnId="{A1D8415F-15AF-4049-A96D-BFD764C17C43}">
      <dgm:prSet/>
      <dgm:spPr/>
      <dgm:t>
        <a:bodyPr/>
        <a:lstStyle/>
        <a:p>
          <a:endParaRPr lang="ru-RU" sz="2000">
            <a:solidFill>
              <a:srgbClr val="00005C"/>
            </a:solidFill>
          </a:endParaRPr>
        </a:p>
      </dgm:t>
    </dgm:pt>
    <dgm:pt modelId="{C0D5543A-D023-407A-A5AF-BD2EF5C0A6AD}" type="sibTrans" cxnId="{A1D8415F-15AF-4049-A96D-BFD764C17C43}">
      <dgm:prSet/>
      <dgm:spPr/>
      <dgm:t>
        <a:bodyPr/>
        <a:lstStyle/>
        <a:p>
          <a:endParaRPr lang="ru-RU" sz="2000">
            <a:solidFill>
              <a:srgbClr val="00005C"/>
            </a:solidFill>
          </a:endParaRPr>
        </a:p>
      </dgm:t>
    </dgm:pt>
    <dgm:pt modelId="{7FB958B7-1BF9-4E74-A051-07B2296BF077}">
      <dgm:prSet phldrT="[Текст]" custT="1"/>
      <dgm:spPr/>
      <dgm:t>
        <a:bodyPr/>
        <a:lstStyle/>
        <a:p>
          <a:r>
            <a:rPr lang="ru-RU" sz="2000" smtClean="0"/>
            <a:t>Если нет ИКТ и (или) списочной численности</a:t>
          </a:r>
          <a:endParaRPr lang="ru-RU" sz="2000" dirty="0"/>
        </a:p>
      </dgm:t>
    </dgm:pt>
    <dgm:pt modelId="{A85CBC6B-50EF-4C89-81E1-E3214ED9B55D}" type="parTrans" cxnId="{8A50666D-62E5-4926-A0F7-05FB553791E1}">
      <dgm:prSet/>
      <dgm:spPr/>
      <dgm:t>
        <a:bodyPr/>
        <a:lstStyle/>
        <a:p>
          <a:endParaRPr lang="ru-RU" sz="2000">
            <a:solidFill>
              <a:srgbClr val="00005C"/>
            </a:solidFill>
          </a:endParaRPr>
        </a:p>
      </dgm:t>
    </dgm:pt>
    <dgm:pt modelId="{2AAF3E6A-EFCC-46D8-945C-309998E6143D}" type="sibTrans" cxnId="{8A50666D-62E5-4926-A0F7-05FB553791E1}">
      <dgm:prSet/>
      <dgm:spPr/>
      <dgm:t>
        <a:bodyPr/>
        <a:lstStyle/>
        <a:p>
          <a:endParaRPr lang="ru-RU" sz="2000">
            <a:solidFill>
              <a:srgbClr val="00005C"/>
            </a:solidFill>
          </a:endParaRPr>
        </a:p>
      </dgm:t>
    </dgm:pt>
    <dgm:pt modelId="{EEF10F32-8245-4C06-8500-F2838E402840}">
      <dgm:prSet phldrT="[Текст]" custT="1"/>
      <dgm:spPr/>
      <dgm:t>
        <a:bodyPr/>
        <a:lstStyle/>
        <a:p>
          <a:r>
            <a:rPr lang="ru-RU" sz="2000" smtClean="0"/>
            <a:t>Строки 101 – 111=2</a:t>
          </a:r>
          <a:endParaRPr lang="ru-RU" sz="2000" dirty="0"/>
        </a:p>
      </dgm:t>
    </dgm:pt>
    <dgm:pt modelId="{0BBFC88C-D8F3-40B3-9058-731838264B8B}" type="parTrans" cxnId="{C114BE19-D31B-4E43-B192-B603061243B8}">
      <dgm:prSet/>
      <dgm:spPr/>
      <dgm:t>
        <a:bodyPr/>
        <a:lstStyle/>
        <a:p>
          <a:endParaRPr lang="ru-RU" sz="2000">
            <a:solidFill>
              <a:srgbClr val="00005C"/>
            </a:solidFill>
          </a:endParaRPr>
        </a:p>
      </dgm:t>
    </dgm:pt>
    <dgm:pt modelId="{D20E79ED-C00C-422B-AD47-C016773319FE}" type="sibTrans" cxnId="{C114BE19-D31B-4E43-B192-B603061243B8}">
      <dgm:prSet/>
      <dgm:spPr/>
      <dgm:t>
        <a:bodyPr/>
        <a:lstStyle/>
        <a:p>
          <a:endParaRPr lang="ru-RU" sz="2000">
            <a:solidFill>
              <a:srgbClr val="00005C"/>
            </a:solidFill>
          </a:endParaRPr>
        </a:p>
      </dgm:t>
    </dgm:pt>
    <dgm:pt modelId="{10D32953-1137-4FFC-8F70-7442F5D2FC4D}">
      <dgm:prSet phldrT="[Текст]" custT="1"/>
      <dgm:spPr/>
      <dgm:t>
        <a:bodyPr/>
        <a:lstStyle/>
        <a:p>
          <a:r>
            <a:rPr lang="ru-RU" sz="2000" smtClean="0"/>
            <a:t>Строка 601=0</a:t>
          </a:r>
          <a:endParaRPr lang="ru-RU" sz="2000" dirty="0"/>
        </a:p>
      </dgm:t>
    </dgm:pt>
    <dgm:pt modelId="{7E2A75E7-1E9A-4D4C-B4CF-8783371B2941}" type="parTrans" cxnId="{0FE98F5B-56B4-436C-9DE9-3733F86BF9AE}">
      <dgm:prSet/>
      <dgm:spPr/>
      <dgm:t>
        <a:bodyPr/>
        <a:lstStyle/>
        <a:p>
          <a:endParaRPr lang="ru-RU" sz="2000">
            <a:solidFill>
              <a:srgbClr val="00005C"/>
            </a:solidFill>
          </a:endParaRPr>
        </a:p>
      </dgm:t>
    </dgm:pt>
    <dgm:pt modelId="{3AAFE5F4-1BC8-43CB-A337-2E1FA4AB5C29}" type="sibTrans" cxnId="{0FE98F5B-56B4-436C-9DE9-3733F86BF9AE}">
      <dgm:prSet/>
      <dgm:spPr/>
      <dgm:t>
        <a:bodyPr/>
        <a:lstStyle/>
        <a:p>
          <a:endParaRPr lang="ru-RU" sz="2000">
            <a:solidFill>
              <a:srgbClr val="00005C"/>
            </a:solidFill>
          </a:endParaRPr>
        </a:p>
      </dgm:t>
    </dgm:pt>
    <dgm:pt modelId="{93488300-DCE1-4D57-A762-EEF9430A9CD0}">
      <dgm:prSet phldrT="[Текст]" custT="1"/>
      <dgm:spPr/>
      <dgm:t>
        <a:bodyPr/>
        <a:lstStyle/>
        <a:p>
          <a:r>
            <a:rPr lang="ru-RU" sz="2000" smtClean="0"/>
            <a:t>Не ведется хозяйственная деятельность</a:t>
          </a:r>
          <a:endParaRPr lang="ru-RU" sz="2000" dirty="0"/>
        </a:p>
      </dgm:t>
    </dgm:pt>
    <dgm:pt modelId="{5D7A5378-4477-4AB8-A417-EDDB8C63D9BA}" type="parTrans" cxnId="{D81A43AD-E5A2-49C4-89C2-9BBA486DB43C}">
      <dgm:prSet/>
      <dgm:spPr/>
      <dgm:t>
        <a:bodyPr/>
        <a:lstStyle/>
        <a:p>
          <a:endParaRPr lang="ru-RU" sz="2000">
            <a:solidFill>
              <a:srgbClr val="00005C"/>
            </a:solidFill>
          </a:endParaRPr>
        </a:p>
      </dgm:t>
    </dgm:pt>
    <dgm:pt modelId="{B257F527-AF33-4648-8B10-85D3A6DDD18B}" type="sibTrans" cxnId="{D81A43AD-E5A2-49C4-89C2-9BBA486DB43C}">
      <dgm:prSet/>
      <dgm:spPr/>
      <dgm:t>
        <a:bodyPr/>
        <a:lstStyle/>
        <a:p>
          <a:endParaRPr lang="ru-RU" sz="2000">
            <a:solidFill>
              <a:srgbClr val="00005C"/>
            </a:solidFill>
          </a:endParaRPr>
        </a:p>
      </dgm:t>
    </dgm:pt>
    <dgm:pt modelId="{2676EF77-C699-4659-BE99-A774BA767EE9}">
      <dgm:prSet phldrT="[Текст]" custT="1"/>
      <dgm:spPr/>
      <dgm:t>
        <a:bodyPr/>
        <a:lstStyle/>
        <a:p>
          <a:pPr algn="l"/>
          <a:r>
            <a:rPr lang="ru-RU" sz="2000" smtClean="0"/>
            <a:t>Письмо об отсутствии показателей в отчетном периоде</a:t>
          </a:r>
          <a:endParaRPr lang="ru-RU" sz="2000" dirty="0"/>
        </a:p>
      </dgm:t>
    </dgm:pt>
    <dgm:pt modelId="{A1AAA39C-5FDB-4A50-9F58-04FB06211955}" type="parTrans" cxnId="{E718AF15-C90C-4DAF-8387-6E02177DD10F}">
      <dgm:prSet/>
      <dgm:spPr/>
      <dgm:t>
        <a:bodyPr/>
        <a:lstStyle/>
        <a:p>
          <a:endParaRPr lang="ru-RU" sz="2000">
            <a:solidFill>
              <a:srgbClr val="00005C"/>
            </a:solidFill>
          </a:endParaRPr>
        </a:p>
      </dgm:t>
    </dgm:pt>
    <dgm:pt modelId="{AFBA54C8-0AAC-4197-8513-9BDDDD642611}" type="sibTrans" cxnId="{E718AF15-C90C-4DAF-8387-6E02177DD10F}">
      <dgm:prSet/>
      <dgm:spPr/>
      <dgm:t>
        <a:bodyPr/>
        <a:lstStyle/>
        <a:p>
          <a:endParaRPr lang="ru-RU" sz="2000">
            <a:solidFill>
              <a:srgbClr val="00005C"/>
            </a:solidFill>
          </a:endParaRPr>
        </a:p>
      </dgm:t>
    </dgm:pt>
    <dgm:pt modelId="{6A045360-9E88-4806-ADDF-6F759A7EB6A4}" type="pres">
      <dgm:prSet presAssocID="{EACF27EE-429D-43BD-88D1-38DB4AAD74C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DE2814-5808-4716-AD8C-68ACC185005D}" type="pres">
      <dgm:prSet presAssocID="{4FD46535-C1F8-45FC-98AF-FB1EA7565DA9}" presName="circle1" presStyleLbl="node1" presStyleIdx="0" presStyleCnt="3"/>
      <dgm:spPr/>
      <dgm:t>
        <a:bodyPr/>
        <a:lstStyle/>
        <a:p>
          <a:endParaRPr lang="ru-RU"/>
        </a:p>
      </dgm:t>
    </dgm:pt>
    <dgm:pt modelId="{38B8BBD7-FDAD-4579-A3C7-DD8CE7A439BF}" type="pres">
      <dgm:prSet presAssocID="{4FD46535-C1F8-45FC-98AF-FB1EA7565DA9}" presName="space" presStyleCnt="0"/>
      <dgm:spPr/>
      <dgm:t>
        <a:bodyPr/>
        <a:lstStyle/>
        <a:p>
          <a:endParaRPr lang="ru-RU"/>
        </a:p>
      </dgm:t>
    </dgm:pt>
    <dgm:pt modelId="{DD0E87B8-B87F-447D-B972-3B3818C5C1AB}" type="pres">
      <dgm:prSet presAssocID="{4FD46535-C1F8-45FC-98AF-FB1EA7565DA9}" presName="rect1" presStyleLbl="alignAcc1" presStyleIdx="0" presStyleCnt="3"/>
      <dgm:spPr/>
      <dgm:t>
        <a:bodyPr/>
        <a:lstStyle/>
        <a:p>
          <a:endParaRPr lang="ru-RU"/>
        </a:p>
      </dgm:t>
    </dgm:pt>
    <dgm:pt modelId="{3B350305-F276-4810-AB50-4BCF30A9160F}" type="pres">
      <dgm:prSet presAssocID="{7FB958B7-1BF9-4E74-A051-07B2296BF077}" presName="vertSpace2" presStyleLbl="node1" presStyleIdx="0" presStyleCnt="3"/>
      <dgm:spPr/>
      <dgm:t>
        <a:bodyPr/>
        <a:lstStyle/>
        <a:p>
          <a:endParaRPr lang="ru-RU"/>
        </a:p>
      </dgm:t>
    </dgm:pt>
    <dgm:pt modelId="{FC0A700C-66E7-4D57-BECD-FB4A75A671C9}" type="pres">
      <dgm:prSet presAssocID="{7FB958B7-1BF9-4E74-A051-07B2296BF077}" presName="circle2" presStyleLbl="node1" presStyleIdx="1" presStyleCnt="3"/>
      <dgm:spPr/>
      <dgm:t>
        <a:bodyPr/>
        <a:lstStyle/>
        <a:p>
          <a:endParaRPr lang="ru-RU"/>
        </a:p>
      </dgm:t>
    </dgm:pt>
    <dgm:pt modelId="{76A1A635-C32C-44B8-912F-0497D7E6A3BE}" type="pres">
      <dgm:prSet presAssocID="{7FB958B7-1BF9-4E74-A051-07B2296BF077}" presName="rect2" presStyleLbl="alignAcc1" presStyleIdx="1" presStyleCnt="3"/>
      <dgm:spPr/>
      <dgm:t>
        <a:bodyPr/>
        <a:lstStyle/>
        <a:p>
          <a:endParaRPr lang="ru-RU"/>
        </a:p>
      </dgm:t>
    </dgm:pt>
    <dgm:pt modelId="{0280D40B-D578-4591-9DB1-BC109244F6F3}" type="pres">
      <dgm:prSet presAssocID="{93488300-DCE1-4D57-A762-EEF9430A9CD0}" presName="vertSpace3" presStyleLbl="node1" presStyleIdx="1" presStyleCnt="3"/>
      <dgm:spPr/>
      <dgm:t>
        <a:bodyPr/>
        <a:lstStyle/>
        <a:p>
          <a:endParaRPr lang="ru-RU"/>
        </a:p>
      </dgm:t>
    </dgm:pt>
    <dgm:pt modelId="{613D085C-2467-49DB-9EE6-DF07C8CA19FE}" type="pres">
      <dgm:prSet presAssocID="{93488300-DCE1-4D57-A762-EEF9430A9CD0}" presName="circle3" presStyleLbl="node1" presStyleIdx="2" presStyleCnt="3"/>
      <dgm:spPr/>
      <dgm:t>
        <a:bodyPr/>
        <a:lstStyle/>
        <a:p>
          <a:endParaRPr lang="ru-RU"/>
        </a:p>
      </dgm:t>
    </dgm:pt>
    <dgm:pt modelId="{2392702C-514A-4D95-9E85-C3E6FD2D0328}" type="pres">
      <dgm:prSet presAssocID="{93488300-DCE1-4D57-A762-EEF9430A9CD0}" presName="rect3" presStyleLbl="alignAcc1" presStyleIdx="2" presStyleCnt="3"/>
      <dgm:spPr/>
      <dgm:t>
        <a:bodyPr/>
        <a:lstStyle/>
        <a:p>
          <a:endParaRPr lang="ru-RU"/>
        </a:p>
      </dgm:t>
    </dgm:pt>
    <dgm:pt modelId="{D9670BBE-74DB-468C-BD7B-DD572ABC02AD}" type="pres">
      <dgm:prSet presAssocID="{4FD46535-C1F8-45FC-98AF-FB1EA7565DA9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BFCD03-32AD-4D24-98A8-D3086C0E6F88}" type="pres">
      <dgm:prSet presAssocID="{4FD46535-C1F8-45FC-98AF-FB1EA7565DA9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11C1D5-C0F5-416C-AD3D-AC7DE382B6A7}" type="pres">
      <dgm:prSet presAssocID="{7FB958B7-1BF9-4E74-A051-07B2296BF077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C207D8-8AE7-4910-AF33-1CC30495DB59}" type="pres">
      <dgm:prSet presAssocID="{7FB958B7-1BF9-4E74-A051-07B2296BF077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AF6FD5-1278-4F1E-BC76-38D3778C401F}" type="pres">
      <dgm:prSet presAssocID="{93488300-DCE1-4D57-A762-EEF9430A9CD0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D7F1F1-B3FB-462F-8DC7-ED43A09AD5E4}" type="pres">
      <dgm:prSet presAssocID="{93488300-DCE1-4D57-A762-EEF9430A9CD0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6729EB-282E-4392-9BE7-72A6B560A728}" type="presOf" srcId="{4FD46535-C1F8-45FC-98AF-FB1EA7565DA9}" destId="{D9670BBE-74DB-468C-BD7B-DD572ABC02AD}" srcOrd="1" destOrd="0" presId="urn:microsoft.com/office/officeart/2005/8/layout/target3"/>
    <dgm:cxn modelId="{D81A43AD-E5A2-49C4-89C2-9BBA486DB43C}" srcId="{EACF27EE-429D-43BD-88D1-38DB4AAD74CE}" destId="{93488300-DCE1-4D57-A762-EEF9430A9CD0}" srcOrd="2" destOrd="0" parTransId="{5D7A5378-4477-4AB8-A417-EDDB8C63D9BA}" sibTransId="{B257F527-AF33-4648-8B10-85D3A6DDD18B}"/>
    <dgm:cxn modelId="{709F430F-4E17-433D-B2B1-CA29850546AB}" type="presOf" srcId="{03BCF776-C7CF-4F49-B36F-8D3C3DFCFD28}" destId="{70BFCD03-32AD-4D24-98A8-D3086C0E6F88}" srcOrd="0" destOrd="1" presId="urn:microsoft.com/office/officeart/2005/8/layout/target3"/>
    <dgm:cxn modelId="{85DA6B9C-095F-495C-BB97-18CC21DD15E4}" type="presOf" srcId="{EEF10F32-8245-4C06-8500-F2838E402840}" destId="{69C207D8-8AE7-4910-AF33-1CC30495DB59}" srcOrd="0" destOrd="0" presId="urn:microsoft.com/office/officeart/2005/8/layout/target3"/>
    <dgm:cxn modelId="{C3563B36-E02B-4067-8152-2E09932E6689}" type="presOf" srcId="{EACF27EE-429D-43BD-88D1-38DB4AAD74CE}" destId="{6A045360-9E88-4806-ADDF-6F759A7EB6A4}" srcOrd="0" destOrd="0" presId="urn:microsoft.com/office/officeart/2005/8/layout/target3"/>
    <dgm:cxn modelId="{181DED83-5E2E-44B9-8C20-A543E2FBB022}" type="presOf" srcId="{2676EF77-C699-4659-BE99-A774BA767EE9}" destId="{DFD7F1F1-B3FB-462F-8DC7-ED43A09AD5E4}" srcOrd="0" destOrd="0" presId="urn:microsoft.com/office/officeart/2005/8/layout/target3"/>
    <dgm:cxn modelId="{85138640-34F4-41C5-B4A4-AA9DFE40FBA0}" srcId="{EACF27EE-429D-43BD-88D1-38DB4AAD74CE}" destId="{4FD46535-C1F8-45FC-98AF-FB1EA7565DA9}" srcOrd="0" destOrd="0" parTransId="{1D5AF983-8B57-4B3F-8DD4-6956173F759A}" sibTransId="{0B7EA29E-6070-42D8-9E05-5B5EA0BD3F18}"/>
    <dgm:cxn modelId="{E645B3D7-F62F-4F6F-A08E-0DC667FBE614}" srcId="{4FD46535-C1F8-45FC-98AF-FB1EA7565DA9}" destId="{2712BB83-26E0-419F-BCC4-2F2533E4BF92}" srcOrd="0" destOrd="0" parTransId="{899C9BFF-C518-48A7-B0A1-A7ECB30F1F08}" sibTransId="{83F0F66B-6EB6-4157-97FC-955F52515820}"/>
    <dgm:cxn modelId="{A1D8415F-15AF-4049-A96D-BFD764C17C43}" srcId="{4FD46535-C1F8-45FC-98AF-FB1EA7565DA9}" destId="{03BCF776-C7CF-4F49-B36F-8D3C3DFCFD28}" srcOrd="1" destOrd="0" parTransId="{F4CD954E-2544-4968-BB3C-9233C3FD853A}" sibTransId="{C0D5543A-D023-407A-A5AF-BD2EF5C0A6AD}"/>
    <dgm:cxn modelId="{DD491092-26C3-42CE-A494-38F33B207353}" type="presOf" srcId="{10D32953-1137-4FFC-8F70-7442F5D2FC4D}" destId="{69C207D8-8AE7-4910-AF33-1CC30495DB59}" srcOrd="0" destOrd="1" presId="urn:microsoft.com/office/officeart/2005/8/layout/target3"/>
    <dgm:cxn modelId="{0FE98F5B-56B4-436C-9DE9-3733F86BF9AE}" srcId="{7FB958B7-1BF9-4E74-A051-07B2296BF077}" destId="{10D32953-1137-4FFC-8F70-7442F5D2FC4D}" srcOrd="1" destOrd="0" parTransId="{7E2A75E7-1E9A-4D4C-B4CF-8783371B2941}" sibTransId="{3AAFE5F4-1BC8-43CB-A337-2E1FA4AB5C29}"/>
    <dgm:cxn modelId="{FE714642-D454-4D00-B8A9-9B606B3AE789}" type="presOf" srcId="{4FD46535-C1F8-45FC-98AF-FB1EA7565DA9}" destId="{DD0E87B8-B87F-447D-B972-3B3818C5C1AB}" srcOrd="0" destOrd="0" presId="urn:microsoft.com/office/officeart/2005/8/layout/target3"/>
    <dgm:cxn modelId="{8A50666D-62E5-4926-A0F7-05FB553791E1}" srcId="{EACF27EE-429D-43BD-88D1-38DB4AAD74CE}" destId="{7FB958B7-1BF9-4E74-A051-07B2296BF077}" srcOrd="1" destOrd="0" parTransId="{A85CBC6B-50EF-4C89-81E1-E3214ED9B55D}" sibTransId="{2AAF3E6A-EFCC-46D8-945C-309998E6143D}"/>
    <dgm:cxn modelId="{E718AF15-C90C-4DAF-8387-6E02177DD10F}" srcId="{93488300-DCE1-4D57-A762-EEF9430A9CD0}" destId="{2676EF77-C699-4659-BE99-A774BA767EE9}" srcOrd="0" destOrd="0" parTransId="{A1AAA39C-5FDB-4A50-9F58-04FB06211955}" sibTransId="{AFBA54C8-0AAC-4197-8513-9BDDDD642611}"/>
    <dgm:cxn modelId="{1E3BB282-92C9-4369-A9C3-7A71848CAA73}" type="presOf" srcId="{2712BB83-26E0-419F-BCC4-2F2533E4BF92}" destId="{70BFCD03-32AD-4D24-98A8-D3086C0E6F88}" srcOrd="0" destOrd="0" presId="urn:microsoft.com/office/officeart/2005/8/layout/target3"/>
    <dgm:cxn modelId="{C114BE19-D31B-4E43-B192-B603061243B8}" srcId="{7FB958B7-1BF9-4E74-A051-07B2296BF077}" destId="{EEF10F32-8245-4C06-8500-F2838E402840}" srcOrd="0" destOrd="0" parTransId="{0BBFC88C-D8F3-40B3-9058-731838264B8B}" sibTransId="{D20E79ED-C00C-422B-AD47-C016773319FE}"/>
    <dgm:cxn modelId="{C849EDB2-91F0-402B-8697-90B7566F4828}" type="presOf" srcId="{7FB958B7-1BF9-4E74-A051-07B2296BF077}" destId="{76A1A635-C32C-44B8-912F-0497D7E6A3BE}" srcOrd="0" destOrd="0" presId="urn:microsoft.com/office/officeart/2005/8/layout/target3"/>
    <dgm:cxn modelId="{982503CA-BD8E-4F63-BCAE-61181090393E}" type="presOf" srcId="{93488300-DCE1-4D57-A762-EEF9430A9CD0}" destId="{2392702C-514A-4D95-9E85-C3E6FD2D0328}" srcOrd="0" destOrd="0" presId="urn:microsoft.com/office/officeart/2005/8/layout/target3"/>
    <dgm:cxn modelId="{BFBB1B33-16C0-419B-BF87-31509273A4C3}" type="presOf" srcId="{93488300-DCE1-4D57-A762-EEF9430A9CD0}" destId="{42AF6FD5-1278-4F1E-BC76-38D3778C401F}" srcOrd="1" destOrd="0" presId="urn:microsoft.com/office/officeart/2005/8/layout/target3"/>
    <dgm:cxn modelId="{99E4A5A2-C5A3-45EF-B463-0DB5A2754C0A}" type="presOf" srcId="{7FB958B7-1BF9-4E74-A051-07B2296BF077}" destId="{2E11C1D5-C0F5-416C-AD3D-AC7DE382B6A7}" srcOrd="1" destOrd="0" presId="urn:microsoft.com/office/officeart/2005/8/layout/target3"/>
    <dgm:cxn modelId="{56BED3CD-FFF3-42DD-899B-B70236A629DC}" type="presParOf" srcId="{6A045360-9E88-4806-ADDF-6F759A7EB6A4}" destId="{35DE2814-5808-4716-AD8C-68ACC185005D}" srcOrd="0" destOrd="0" presId="urn:microsoft.com/office/officeart/2005/8/layout/target3"/>
    <dgm:cxn modelId="{52D0540E-4597-4E82-8406-E816778284CE}" type="presParOf" srcId="{6A045360-9E88-4806-ADDF-6F759A7EB6A4}" destId="{38B8BBD7-FDAD-4579-A3C7-DD8CE7A439BF}" srcOrd="1" destOrd="0" presId="urn:microsoft.com/office/officeart/2005/8/layout/target3"/>
    <dgm:cxn modelId="{DC2A3F86-6475-4092-9824-89E2A6735B85}" type="presParOf" srcId="{6A045360-9E88-4806-ADDF-6F759A7EB6A4}" destId="{DD0E87B8-B87F-447D-B972-3B3818C5C1AB}" srcOrd="2" destOrd="0" presId="urn:microsoft.com/office/officeart/2005/8/layout/target3"/>
    <dgm:cxn modelId="{1B9F84EB-2321-425C-AD50-5AF1F558C2BC}" type="presParOf" srcId="{6A045360-9E88-4806-ADDF-6F759A7EB6A4}" destId="{3B350305-F276-4810-AB50-4BCF30A9160F}" srcOrd="3" destOrd="0" presId="urn:microsoft.com/office/officeart/2005/8/layout/target3"/>
    <dgm:cxn modelId="{A4DF3FB2-273F-4C1A-90D2-25C9A6ACC2C5}" type="presParOf" srcId="{6A045360-9E88-4806-ADDF-6F759A7EB6A4}" destId="{FC0A700C-66E7-4D57-BECD-FB4A75A671C9}" srcOrd="4" destOrd="0" presId="urn:microsoft.com/office/officeart/2005/8/layout/target3"/>
    <dgm:cxn modelId="{FC18657D-9908-4882-961F-77429FCF2E21}" type="presParOf" srcId="{6A045360-9E88-4806-ADDF-6F759A7EB6A4}" destId="{76A1A635-C32C-44B8-912F-0497D7E6A3BE}" srcOrd="5" destOrd="0" presId="urn:microsoft.com/office/officeart/2005/8/layout/target3"/>
    <dgm:cxn modelId="{C123F81F-7E95-46C9-9F79-B85AA5377919}" type="presParOf" srcId="{6A045360-9E88-4806-ADDF-6F759A7EB6A4}" destId="{0280D40B-D578-4591-9DB1-BC109244F6F3}" srcOrd="6" destOrd="0" presId="urn:microsoft.com/office/officeart/2005/8/layout/target3"/>
    <dgm:cxn modelId="{64AA366B-F880-4477-94FF-008E453F3143}" type="presParOf" srcId="{6A045360-9E88-4806-ADDF-6F759A7EB6A4}" destId="{613D085C-2467-49DB-9EE6-DF07C8CA19FE}" srcOrd="7" destOrd="0" presId="urn:microsoft.com/office/officeart/2005/8/layout/target3"/>
    <dgm:cxn modelId="{A7D13960-BF80-42A6-8BF4-47AF6FB9E7DF}" type="presParOf" srcId="{6A045360-9E88-4806-ADDF-6F759A7EB6A4}" destId="{2392702C-514A-4D95-9E85-C3E6FD2D0328}" srcOrd="8" destOrd="0" presId="urn:microsoft.com/office/officeart/2005/8/layout/target3"/>
    <dgm:cxn modelId="{46500960-7A84-4AD1-A173-353260FB4C9D}" type="presParOf" srcId="{6A045360-9E88-4806-ADDF-6F759A7EB6A4}" destId="{D9670BBE-74DB-468C-BD7B-DD572ABC02AD}" srcOrd="9" destOrd="0" presId="urn:microsoft.com/office/officeart/2005/8/layout/target3"/>
    <dgm:cxn modelId="{F7B94103-99F0-472F-9952-4CFC77FFF4B8}" type="presParOf" srcId="{6A045360-9E88-4806-ADDF-6F759A7EB6A4}" destId="{70BFCD03-32AD-4D24-98A8-D3086C0E6F88}" srcOrd="10" destOrd="0" presId="urn:microsoft.com/office/officeart/2005/8/layout/target3"/>
    <dgm:cxn modelId="{243A1E74-D231-48A3-88F5-AA08DF220B64}" type="presParOf" srcId="{6A045360-9E88-4806-ADDF-6F759A7EB6A4}" destId="{2E11C1D5-C0F5-416C-AD3D-AC7DE382B6A7}" srcOrd="11" destOrd="0" presId="urn:microsoft.com/office/officeart/2005/8/layout/target3"/>
    <dgm:cxn modelId="{B9B91891-F851-4ED7-9297-F55DB7C0967C}" type="presParOf" srcId="{6A045360-9E88-4806-ADDF-6F759A7EB6A4}" destId="{69C207D8-8AE7-4910-AF33-1CC30495DB59}" srcOrd="12" destOrd="0" presId="urn:microsoft.com/office/officeart/2005/8/layout/target3"/>
    <dgm:cxn modelId="{2E4321DB-CACF-48D3-B56E-8178E21B7176}" type="presParOf" srcId="{6A045360-9E88-4806-ADDF-6F759A7EB6A4}" destId="{42AF6FD5-1278-4F1E-BC76-38D3778C401F}" srcOrd="13" destOrd="0" presId="urn:microsoft.com/office/officeart/2005/8/layout/target3"/>
    <dgm:cxn modelId="{18DB8284-5539-4E56-B89D-7F4A80EF19AC}" type="presParOf" srcId="{6A045360-9E88-4806-ADDF-6F759A7EB6A4}" destId="{DFD7F1F1-B3FB-462F-8DC7-ED43A09AD5E4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85C7E1-DFBA-42FE-8996-5D299A8AC051}" type="doc">
      <dgm:prSet loTypeId="urn:microsoft.com/office/officeart/2005/8/layout/list1" loCatId="list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9F2AA509-4307-4BB8-8069-652828CDA716}">
      <dgm:prSet phldrT="[Текст]" custT="1"/>
      <dgm:spPr/>
      <dgm:t>
        <a:bodyPr/>
        <a:lstStyle/>
        <a:p>
          <a:r>
            <a:rPr lang="ru-RU" sz="1500" b="1" dirty="0" smtClean="0">
              <a:solidFill>
                <a:srgbClr val="00005C"/>
              </a:solidFill>
              <a:latin typeface="+mn-lt"/>
            </a:rPr>
            <a:t>Подраздел 5</a:t>
          </a:r>
          <a:r>
            <a:rPr lang="ru-RU" sz="1500" dirty="0" smtClean="0">
              <a:solidFill>
                <a:srgbClr val="00005C"/>
              </a:solidFill>
              <a:latin typeface="+mn-lt"/>
            </a:rPr>
            <a:t> представлен в новой редакции: </a:t>
          </a:r>
          <a:r>
            <a:rPr lang="ru-RU" sz="1500" u="sng" dirty="0" smtClean="0">
              <a:solidFill>
                <a:srgbClr val="00005C"/>
              </a:solidFill>
              <a:latin typeface="+mn-lt"/>
            </a:rPr>
            <a:t>«Затраты на внедрение и использование цифровых технологий в отчетном году»</a:t>
          </a:r>
          <a:r>
            <a:rPr lang="ru-RU" sz="1500" u="none" dirty="0" smtClean="0">
              <a:solidFill>
                <a:srgbClr val="00005C"/>
              </a:solidFill>
              <a:latin typeface="+mn-lt"/>
            </a:rPr>
            <a:t>; </a:t>
          </a:r>
        </a:p>
        <a:p>
          <a:r>
            <a:rPr lang="ru-RU" sz="1500" b="1" dirty="0" smtClean="0">
              <a:solidFill>
                <a:srgbClr val="00005C"/>
              </a:solidFill>
              <a:latin typeface="+mn-lt"/>
            </a:rPr>
            <a:t>включена новая Справка 7 </a:t>
          </a:r>
          <a:r>
            <a:rPr lang="ru-RU" sz="1500" u="sng" dirty="0" smtClean="0">
              <a:solidFill>
                <a:srgbClr val="00005C"/>
              </a:solidFill>
              <a:latin typeface="+mn-lt"/>
            </a:rPr>
            <a:t>«Источники финансирования внутренних затрат на внедрение и использование цифровых технологий»;</a:t>
          </a:r>
          <a:endParaRPr lang="ru-RU" sz="1500" u="sng" dirty="0">
            <a:solidFill>
              <a:srgbClr val="00005C"/>
            </a:solidFill>
            <a:latin typeface="+mn-lt"/>
          </a:endParaRPr>
        </a:p>
      </dgm:t>
    </dgm:pt>
    <dgm:pt modelId="{7AE9159E-B352-4AF0-919D-46057148628E}" type="parTrans" cxnId="{4BE031B0-34C8-4F95-A63C-DB9142C9AA45}">
      <dgm:prSet/>
      <dgm:spPr/>
      <dgm:t>
        <a:bodyPr/>
        <a:lstStyle/>
        <a:p>
          <a:endParaRPr lang="ru-RU" sz="1400">
            <a:solidFill>
              <a:srgbClr val="00005C"/>
            </a:solidFill>
            <a:latin typeface="+mn-lt"/>
          </a:endParaRPr>
        </a:p>
      </dgm:t>
    </dgm:pt>
    <dgm:pt modelId="{84879E76-643B-4395-8A48-29CA6E3D41EB}" type="sibTrans" cxnId="{4BE031B0-34C8-4F95-A63C-DB9142C9AA45}">
      <dgm:prSet/>
      <dgm:spPr/>
      <dgm:t>
        <a:bodyPr/>
        <a:lstStyle/>
        <a:p>
          <a:endParaRPr lang="ru-RU" sz="1400">
            <a:solidFill>
              <a:srgbClr val="00005C"/>
            </a:solidFill>
            <a:latin typeface="+mn-lt"/>
          </a:endParaRPr>
        </a:p>
      </dgm:t>
    </dgm:pt>
    <dgm:pt modelId="{50108B2C-D6BE-4FE4-BD57-27228E1DD08A}">
      <dgm:prSet phldrT="[Текст]" custT="1"/>
      <dgm:spPr/>
      <dgm:t>
        <a:bodyPr/>
        <a:lstStyle/>
        <a:p>
          <a:r>
            <a:rPr lang="ru-RU" sz="1500" b="1" dirty="0" smtClean="0">
              <a:solidFill>
                <a:srgbClr val="00005C"/>
              </a:solidFill>
              <a:latin typeface="+mn-lt"/>
            </a:rPr>
            <a:t>Подраздел 5 и Справку 7 </a:t>
          </a:r>
          <a:r>
            <a:rPr lang="ru-RU" sz="1500" dirty="0" smtClean="0">
              <a:solidFill>
                <a:srgbClr val="00005C"/>
              </a:solidFill>
              <a:latin typeface="+mn-lt"/>
            </a:rPr>
            <a:t>заполняют организации, являющиеся </a:t>
          </a:r>
          <a:r>
            <a:rPr lang="ru-RU" sz="1500" u="sng" dirty="0" smtClean="0">
              <a:solidFill>
                <a:srgbClr val="00005C"/>
              </a:solidFill>
              <a:latin typeface="+mn-lt"/>
            </a:rPr>
            <a:t>самостоятельным юридическим лицом</a:t>
          </a:r>
          <a:r>
            <a:rPr lang="ru-RU" sz="1500" dirty="0" smtClean="0">
              <a:solidFill>
                <a:srgbClr val="00005C"/>
              </a:solidFill>
              <a:latin typeface="+mn-lt"/>
            </a:rPr>
            <a:t>; </a:t>
          </a:r>
        </a:p>
        <a:p>
          <a:r>
            <a:rPr lang="ru-RU" sz="1500" dirty="0" smtClean="0">
              <a:solidFill>
                <a:srgbClr val="00005C"/>
              </a:solidFill>
              <a:latin typeface="+mn-lt"/>
            </a:rPr>
            <a:t>первичные статистические данные предоставляются </a:t>
          </a:r>
          <a:r>
            <a:rPr lang="ru-RU" sz="1500" u="sng" dirty="0" smtClean="0">
              <a:solidFill>
                <a:srgbClr val="00005C"/>
              </a:solidFill>
              <a:latin typeface="+mn-lt"/>
            </a:rPr>
            <a:t>в целом по юридическому лицу, включая сведения по обособленным подразделениям (в том числе – филиалам).</a:t>
          </a:r>
          <a:endParaRPr lang="ru-RU" sz="1500" u="sng" dirty="0">
            <a:solidFill>
              <a:srgbClr val="00005C"/>
            </a:solidFill>
            <a:latin typeface="+mn-lt"/>
          </a:endParaRPr>
        </a:p>
      </dgm:t>
    </dgm:pt>
    <dgm:pt modelId="{94BF3B94-82D6-4875-87BC-64EC589DC300}" type="parTrans" cxnId="{CE285834-CBE7-4947-AFED-6A63F25E5035}">
      <dgm:prSet/>
      <dgm:spPr/>
      <dgm:t>
        <a:bodyPr/>
        <a:lstStyle/>
        <a:p>
          <a:endParaRPr lang="ru-RU" sz="1400">
            <a:solidFill>
              <a:srgbClr val="00005C"/>
            </a:solidFill>
            <a:latin typeface="+mn-lt"/>
          </a:endParaRPr>
        </a:p>
      </dgm:t>
    </dgm:pt>
    <dgm:pt modelId="{621B0A0E-BFE2-4DDE-9F9F-2816477FD5E0}" type="sibTrans" cxnId="{CE285834-CBE7-4947-AFED-6A63F25E5035}">
      <dgm:prSet/>
      <dgm:spPr/>
      <dgm:t>
        <a:bodyPr/>
        <a:lstStyle/>
        <a:p>
          <a:endParaRPr lang="ru-RU" sz="1400">
            <a:solidFill>
              <a:srgbClr val="00005C"/>
            </a:solidFill>
            <a:latin typeface="+mn-lt"/>
          </a:endParaRPr>
        </a:p>
      </dgm:t>
    </dgm:pt>
    <dgm:pt modelId="{C4CFA2AB-D1FE-499B-995D-E54A3F96B0AB}">
      <dgm:prSet phldrT="[Текст]" custT="1"/>
      <dgm:spPr/>
      <dgm:t>
        <a:bodyPr/>
        <a:lstStyle/>
        <a:p>
          <a:r>
            <a:rPr lang="ru-RU" sz="1500" dirty="0" smtClean="0">
              <a:solidFill>
                <a:srgbClr val="00005C"/>
              </a:solidFill>
              <a:latin typeface="+mn-lt"/>
            </a:rPr>
            <a:t>При разработке информации по подразделам формы, заполняемым в стоимостных единицах измерения, особое внимание следует обратить на </a:t>
          </a:r>
          <a:r>
            <a:rPr lang="ru-RU" sz="1500" dirty="0" err="1" smtClean="0">
              <a:solidFill>
                <a:srgbClr val="00005C"/>
              </a:solidFill>
              <a:latin typeface="+mn-lt"/>
            </a:rPr>
            <a:t>значность</a:t>
          </a:r>
          <a:r>
            <a:rPr lang="ru-RU" sz="1500" dirty="0" smtClean="0">
              <a:solidFill>
                <a:srgbClr val="00005C"/>
              </a:solidFill>
              <a:latin typeface="+mn-lt"/>
            </a:rPr>
            <a:t> показателей </a:t>
          </a:r>
        </a:p>
        <a:p>
          <a:r>
            <a:rPr lang="ru-RU" sz="1500" b="1" dirty="0" smtClean="0">
              <a:solidFill>
                <a:srgbClr val="00005C"/>
              </a:solidFill>
              <a:latin typeface="+mn-lt"/>
            </a:rPr>
            <a:t>по подразделам 5, 7, 8 </a:t>
          </a:r>
          <a:r>
            <a:rPr lang="ru-RU" sz="1500" dirty="0" smtClean="0">
              <a:solidFill>
                <a:srgbClr val="00005C"/>
              </a:solidFill>
              <a:latin typeface="+mn-lt"/>
            </a:rPr>
            <a:t>(строки заполняются </a:t>
          </a:r>
          <a:r>
            <a:rPr lang="ru-RU" sz="1500" b="1" dirty="0" smtClean="0">
              <a:solidFill>
                <a:srgbClr val="00005C"/>
              </a:solidFill>
              <a:latin typeface="+mn-lt"/>
            </a:rPr>
            <a:t>в тыс. рублей).</a:t>
          </a:r>
          <a:endParaRPr lang="ru-RU" sz="1500" b="1" dirty="0">
            <a:solidFill>
              <a:srgbClr val="00005C"/>
            </a:solidFill>
            <a:latin typeface="+mn-lt"/>
          </a:endParaRPr>
        </a:p>
      </dgm:t>
    </dgm:pt>
    <dgm:pt modelId="{30DB1702-30F5-4F38-A3A7-0C62BD931750}" type="parTrans" cxnId="{801B25D9-EF6A-4E60-A0E7-97A2F6DE8920}">
      <dgm:prSet/>
      <dgm:spPr/>
      <dgm:t>
        <a:bodyPr/>
        <a:lstStyle/>
        <a:p>
          <a:endParaRPr lang="ru-RU" sz="1400">
            <a:solidFill>
              <a:srgbClr val="00005C"/>
            </a:solidFill>
            <a:latin typeface="+mn-lt"/>
          </a:endParaRPr>
        </a:p>
      </dgm:t>
    </dgm:pt>
    <dgm:pt modelId="{5D5A83F8-DE26-4245-A621-17E6843C9FE9}" type="sibTrans" cxnId="{801B25D9-EF6A-4E60-A0E7-97A2F6DE8920}">
      <dgm:prSet/>
      <dgm:spPr/>
      <dgm:t>
        <a:bodyPr/>
        <a:lstStyle/>
        <a:p>
          <a:endParaRPr lang="ru-RU" sz="1400">
            <a:solidFill>
              <a:srgbClr val="00005C"/>
            </a:solidFill>
            <a:latin typeface="+mn-lt"/>
          </a:endParaRPr>
        </a:p>
      </dgm:t>
    </dgm:pt>
    <dgm:pt modelId="{EFF63AF4-6670-4ABC-B6BB-FC8E6F956EEA}" type="pres">
      <dgm:prSet presAssocID="{7285C7E1-DFBA-42FE-8996-5D299A8AC05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5EF470-2A32-48CE-891D-C9B845CA3A2F}" type="pres">
      <dgm:prSet presAssocID="{9F2AA509-4307-4BB8-8069-652828CDA716}" presName="parentLin" presStyleCnt="0"/>
      <dgm:spPr/>
    </dgm:pt>
    <dgm:pt modelId="{CC20B012-ED26-4232-93FC-9E662046E62E}" type="pres">
      <dgm:prSet presAssocID="{9F2AA509-4307-4BB8-8069-652828CDA71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31040CF-EC02-438A-8222-417B838BBFCD}" type="pres">
      <dgm:prSet presAssocID="{9F2AA509-4307-4BB8-8069-652828CDA71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FEB02C-1D82-4FFC-B7BF-462B544D3FC9}" type="pres">
      <dgm:prSet presAssocID="{9F2AA509-4307-4BB8-8069-652828CDA716}" presName="negativeSpace" presStyleCnt="0"/>
      <dgm:spPr/>
    </dgm:pt>
    <dgm:pt modelId="{CFFCD09D-5639-408F-BFBD-2F4D21551F46}" type="pres">
      <dgm:prSet presAssocID="{9F2AA509-4307-4BB8-8069-652828CDA716}" presName="childText" presStyleLbl="conFgAcc1" presStyleIdx="0" presStyleCnt="3">
        <dgm:presLayoutVars>
          <dgm:bulletEnabled val="1"/>
        </dgm:presLayoutVars>
      </dgm:prSet>
      <dgm:spPr/>
    </dgm:pt>
    <dgm:pt modelId="{C85AE7E3-5EDE-416C-8159-A14C52147044}" type="pres">
      <dgm:prSet presAssocID="{84879E76-643B-4395-8A48-29CA6E3D41EB}" presName="spaceBetweenRectangles" presStyleCnt="0"/>
      <dgm:spPr/>
    </dgm:pt>
    <dgm:pt modelId="{81708320-8D8C-4645-BEB7-AFE482F795DE}" type="pres">
      <dgm:prSet presAssocID="{50108B2C-D6BE-4FE4-BD57-27228E1DD08A}" presName="parentLin" presStyleCnt="0"/>
      <dgm:spPr/>
    </dgm:pt>
    <dgm:pt modelId="{BB7F764E-B3E6-4361-8AC6-D9A07B8032FC}" type="pres">
      <dgm:prSet presAssocID="{50108B2C-D6BE-4FE4-BD57-27228E1DD08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AFB59BE-7DE9-487E-99FC-09AE8A1513B6}" type="pres">
      <dgm:prSet presAssocID="{50108B2C-D6BE-4FE4-BD57-27228E1DD08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3085D8-E058-4A3F-9212-9CB742ED127D}" type="pres">
      <dgm:prSet presAssocID="{50108B2C-D6BE-4FE4-BD57-27228E1DD08A}" presName="negativeSpace" presStyleCnt="0"/>
      <dgm:spPr/>
    </dgm:pt>
    <dgm:pt modelId="{FC6D4BFC-457F-41BD-8CE9-B99A8E808F34}" type="pres">
      <dgm:prSet presAssocID="{50108B2C-D6BE-4FE4-BD57-27228E1DD08A}" presName="childText" presStyleLbl="conFgAcc1" presStyleIdx="1" presStyleCnt="3">
        <dgm:presLayoutVars>
          <dgm:bulletEnabled val="1"/>
        </dgm:presLayoutVars>
      </dgm:prSet>
      <dgm:spPr/>
    </dgm:pt>
    <dgm:pt modelId="{5C6C0E74-D2D9-4086-9310-36C7B4FD6526}" type="pres">
      <dgm:prSet presAssocID="{621B0A0E-BFE2-4DDE-9F9F-2816477FD5E0}" presName="spaceBetweenRectangles" presStyleCnt="0"/>
      <dgm:spPr/>
    </dgm:pt>
    <dgm:pt modelId="{19E0F376-82FE-4B6A-83B2-F643A33424B4}" type="pres">
      <dgm:prSet presAssocID="{C4CFA2AB-D1FE-499B-995D-E54A3F96B0AB}" presName="parentLin" presStyleCnt="0"/>
      <dgm:spPr/>
    </dgm:pt>
    <dgm:pt modelId="{7A89E4D9-14CB-4F6F-822B-84820CAD9592}" type="pres">
      <dgm:prSet presAssocID="{C4CFA2AB-D1FE-499B-995D-E54A3F96B0A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7A3B107-9CAF-465C-8795-EE84C82B4FAE}" type="pres">
      <dgm:prSet presAssocID="{C4CFA2AB-D1FE-499B-995D-E54A3F96B0A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879861-DDB9-463E-963A-4C6C67A45CCC}" type="pres">
      <dgm:prSet presAssocID="{C4CFA2AB-D1FE-499B-995D-E54A3F96B0AB}" presName="negativeSpace" presStyleCnt="0"/>
      <dgm:spPr/>
    </dgm:pt>
    <dgm:pt modelId="{6A407365-2107-41C4-AAB9-F924BF5E8DE5}" type="pres">
      <dgm:prSet presAssocID="{C4CFA2AB-D1FE-499B-995D-E54A3F96B0A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B3B29B4-0BCA-48D7-99B9-8FB1378C992F}" type="presOf" srcId="{C4CFA2AB-D1FE-499B-995D-E54A3F96B0AB}" destId="{17A3B107-9CAF-465C-8795-EE84C82B4FAE}" srcOrd="1" destOrd="0" presId="urn:microsoft.com/office/officeart/2005/8/layout/list1"/>
    <dgm:cxn modelId="{801B25D9-EF6A-4E60-A0E7-97A2F6DE8920}" srcId="{7285C7E1-DFBA-42FE-8996-5D299A8AC051}" destId="{C4CFA2AB-D1FE-499B-995D-E54A3F96B0AB}" srcOrd="2" destOrd="0" parTransId="{30DB1702-30F5-4F38-A3A7-0C62BD931750}" sibTransId="{5D5A83F8-DE26-4245-A621-17E6843C9FE9}"/>
    <dgm:cxn modelId="{DB5C237A-5E96-42B9-8F14-11E110DDD905}" type="presOf" srcId="{50108B2C-D6BE-4FE4-BD57-27228E1DD08A}" destId="{BB7F764E-B3E6-4361-8AC6-D9A07B8032FC}" srcOrd="0" destOrd="0" presId="urn:microsoft.com/office/officeart/2005/8/layout/list1"/>
    <dgm:cxn modelId="{8EED29F7-0B44-49D9-AC87-4900C3D0110A}" type="presOf" srcId="{7285C7E1-DFBA-42FE-8996-5D299A8AC051}" destId="{EFF63AF4-6670-4ABC-B6BB-FC8E6F956EEA}" srcOrd="0" destOrd="0" presId="urn:microsoft.com/office/officeart/2005/8/layout/list1"/>
    <dgm:cxn modelId="{CE285834-CBE7-4947-AFED-6A63F25E5035}" srcId="{7285C7E1-DFBA-42FE-8996-5D299A8AC051}" destId="{50108B2C-D6BE-4FE4-BD57-27228E1DD08A}" srcOrd="1" destOrd="0" parTransId="{94BF3B94-82D6-4875-87BC-64EC589DC300}" sibTransId="{621B0A0E-BFE2-4DDE-9F9F-2816477FD5E0}"/>
    <dgm:cxn modelId="{0EA63A13-AF8B-4ED2-BEF9-DEAEE6481652}" type="presOf" srcId="{9F2AA509-4307-4BB8-8069-652828CDA716}" destId="{931040CF-EC02-438A-8222-417B838BBFCD}" srcOrd="1" destOrd="0" presId="urn:microsoft.com/office/officeart/2005/8/layout/list1"/>
    <dgm:cxn modelId="{3AD375B4-7DB9-4E5B-8FFE-D97B82C1D02D}" type="presOf" srcId="{9F2AA509-4307-4BB8-8069-652828CDA716}" destId="{CC20B012-ED26-4232-93FC-9E662046E62E}" srcOrd="0" destOrd="0" presId="urn:microsoft.com/office/officeart/2005/8/layout/list1"/>
    <dgm:cxn modelId="{1AFBA143-ADD5-4B71-9170-6FC55914D1FC}" type="presOf" srcId="{50108B2C-D6BE-4FE4-BD57-27228E1DD08A}" destId="{AAFB59BE-7DE9-487E-99FC-09AE8A1513B6}" srcOrd="1" destOrd="0" presId="urn:microsoft.com/office/officeart/2005/8/layout/list1"/>
    <dgm:cxn modelId="{4BE031B0-34C8-4F95-A63C-DB9142C9AA45}" srcId="{7285C7E1-DFBA-42FE-8996-5D299A8AC051}" destId="{9F2AA509-4307-4BB8-8069-652828CDA716}" srcOrd="0" destOrd="0" parTransId="{7AE9159E-B352-4AF0-919D-46057148628E}" sibTransId="{84879E76-643B-4395-8A48-29CA6E3D41EB}"/>
    <dgm:cxn modelId="{FDC20888-0F5B-4BBF-ADB9-8018441BC223}" type="presOf" srcId="{C4CFA2AB-D1FE-499B-995D-E54A3F96B0AB}" destId="{7A89E4D9-14CB-4F6F-822B-84820CAD9592}" srcOrd="0" destOrd="0" presId="urn:microsoft.com/office/officeart/2005/8/layout/list1"/>
    <dgm:cxn modelId="{6043609D-2B1C-4C05-8284-486F264143EF}" type="presParOf" srcId="{EFF63AF4-6670-4ABC-B6BB-FC8E6F956EEA}" destId="{305EF470-2A32-48CE-891D-C9B845CA3A2F}" srcOrd="0" destOrd="0" presId="urn:microsoft.com/office/officeart/2005/8/layout/list1"/>
    <dgm:cxn modelId="{DEB1D6CE-6E47-4B19-8C79-59B0EF8F3DBE}" type="presParOf" srcId="{305EF470-2A32-48CE-891D-C9B845CA3A2F}" destId="{CC20B012-ED26-4232-93FC-9E662046E62E}" srcOrd="0" destOrd="0" presId="urn:microsoft.com/office/officeart/2005/8/layout/list1"/>
    <dgm:cxn modelId="{6A2F0134-5EE8-4E00-A8A8-325666EB2D1F}" type="presParOf" srcId="{305EF470-2A32-48CE-891D-C9B845CA3A2F}" destId="{931040CF-EC02-438A-8222-417B838BBFCD}" srcOrd="1" destOrd="0" presId="urn:microsoft.com/office/officeart/2005/8/layout/list1"/>
    <dgm:cxn modelId="{0EA20FE4-81C6-45EC-A9C5-835F42E65F10}" type="presParOf" srcId="{EFF63AF4-6670-4ABC-B6BB-FC8E6F956EEA}" destId="{FDFEB02C-1D82-4FFC-B7BF-462B544D3FC9}" srcOrd="1" destOrd="0" presId="urn:microsoft.com/office/officeart/2005/8/layout/list1"/>
    <dgm:cxn modelId="{596B1DC6-6D06-453B-B1BC-68C7A5552DBC}" type="presParOf" srcId="{EFF63AF4-6670-4ABC-B6BB-FC8E6F956EEA}" destId="{CFFCD09D-5639-408F-BFBD-2F4D21551F46}" srcOrd="2" destOrd="0" presId="urn:microsoft.com/office/officeart/2005/8/layout/list1"/>
    <dgm:cxn modelId="{4923152D-73BF-4F0D-8D19-6B0FC6E4708A}" type="presParOf" srcId="{EFF63AF4-6670-4ABC-B6BB-FC8E6F956EEA}" destId="{C85AE7E3-5EDE-416C-8159-A14C52147044}" srcOrd="3" destOrd="0" presId="urn:microsoft.com/office/officeart/2005/8/layout/list1"/>
    <dgm:cxn modelId="{CC90D68A-BE85-405F-85CE-E6AA5CC8FBB7}" type="presParOf" srcId="{EFF63AF4-6670-4ABC-B6BB-FC8E6F956EEA}" destId="{81708320-8D8C-4645-BEB7-AFE482F795DE}" srcOrd="4" destOrd="0" presId="urn:microsoft.com/office/officeart/2005/8/layout/list1"/>
    <dgm:cxn modelId="{B601E622-EE3F-487C-A0F4-3B32CA2FFD4E}" type="presParOf" srcId="{81708320-8D8C-4645-BEB7-AFE482F795DE}" destId="{BB7F764E-B3E6-4361-8AC6-D9A07B8032FC}" srcOrd="0" destOrd="0" presId="urn:microsoft.com/office/officeart/2005/8/layout/list1"/>
    <dgm:cxn modelId="{36D8748E-4364-4D09-95AD-A0BEB417CB7C}" type="presParOf" srcId="{81708320-8D8C-4645-BEB7-AFE482F795DE}" destId="{AAFB59BE-7DE9-487E-99FC-09AE8A1513B6}" srcOrd="1" destOrd="0" presId="urn:microsoft.com/office/officeart/2005/8/layout/list1"/>
    <dgm:cxn modelId="{DCAA4A9C-AC97-4E43-ACFA-12E012336DED}" type="presParOf" srcId="{EFF63AF4-6670-4ABC-B6BB-FC8E6F956EEA}" destId="{493085D8-E058-4A3F-9212-9CB742ED127D}" srcOrd="5" destOrd="0" presId="urn:microsoft.com/office/officeart/2005/8/layout/list1"/>
    <dgm:cxn modelId="{FEABD71E-77CF-413B-96F7-AF0BE1D659DC}" type="presParOf" srcId="{EFF63AF4-6670-4ABC-B6BB-FC8E6F956EEA}" destId="{FC6D4BFC-457F-41BD-8CE9-B99A8E808F34}" srcOrd="6" destOrd="0" presId="urn:microsoft.com/office/officeart/2005/8/layout/list1"/>
    <dgm:cxn modelId="{26588B2B-C90B-4284-88EC-A9853E353CDC}" type="presParOf" srcId="{EFF63AF4-6670-4ABC-B6BB-FC8E6F956EEA}" destId="{5C6C0E74-D2D9-4086-9310-36C7B4FD6526}" srcOrd="7" destOrd="0" presId="urn:microsoft.com/office/officeart/2005/8/layout/list1"/>
    <dgm:cxn modelId="{19B551DA-6616-4717-8DB8-AD8A2B04BA4E}" type="presParOf" srcId="{EFF63AF4-6670-4ABC-B6BB-FC8E6F956EEA}" destId="{19E0F376-82FE-4B6A-83B2-F643A33424B4}" srcOrd="8" destOrd="0" presId="urn:microsoft.com/office/officeart/2005/8/layout/list1"/>
    <dgm:cxn modelId="{44087F3B-818E-4763-83A8-4B80615D5D13}" type="presParOf" srcId="{19E0F376-82FE-4B6A-83B2-F643A33424B4}" destId="{7A89E4D9-14CB-4F6F-822B-84820CAD9592}" srcOrd="0" destOrd="0" presId="urn:microsoft.com/office/officeart/2005/8/layout/list1"/>
    <dgm:cxn modelId="{50497D74-C827-4C90-8E90-40C330166BC8}" type="presParOf" srcId="{19E0F376-82FE-4B6A-83B2-F643A33424B4}" destId="{17A3B107-9CAF-465C-8795-EE84C82B4FAE}" srcOrd="1" destOrd="0" presId="urn:microsoft.com/office/officeart/2005/8/layout/list1"/>
    <dgm:cxn modelId="{2DB38586-9DE7-4182-9FBD-89AE30010D5C}" type="presParOf" srcId="{EFF63AF4-6670-4ABC-B6BB-FC8E6F956EEA}" destId="{8A879861-DDB9-463E-963A-4C6C67A45CCC}" srcOrd="9" destOrd="0" presId="urn:microsoft.com/office/officeart/2005/8/layout/list1"/>
    <dgm:cxn modelId="{2B93F99C-49C2-4071-AABD-2C303A504EE7}" type="presParOf" srcId="{EFF63AF4-6670-4ABC-B6BB-FC8E6F956EEA}" destId="{6A407365-2107-41C4-AAB9-F924BF5E8DE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EB3876-3B8C-4D4F-9660-CA942DEA9E86}" type="doc">
      <dgm:prSet loTypeId="urn:microsoft.com/office/officeart/2005/8/layout/hierarchy3" loCatId="hierarchy" qsTypeId="urn:microsoft.com/office/officeart/2005/8/quickstyle/3d4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2E2EAC71-C9AB-466C-9A39-8AB955EB9B0E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bg1"/>
              </a:solidFill>
              <a:latin typeface="+mn-lt"/>
            </a:rPr>
            <a:t>Обратить внимание:</a:t>
          </a:r>
          <a:endParaRPr lang="ru-RU" sz="2800" b="1" i="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B814C094-9585-4C67-99D5-DB232C86E3AF}" type="parTrans" cxnId="{9CC93063-0800-4D6A-B6B1-23D432C16466}">
      <dgm:prSet/>
      <dgm:spPr/>
      <dgm:t>
        <a:bodyPr/>
        <a:lstStyle/>
        <a:p>
          <a:endParaRPr lang="ru-RU" sz="1600" b="1">
            <a:solidFill>
              <a:srgbClr val="00005C"/>
            </a:solidFill>
            <a:latin typeface="+mn-lt"/>
          </a:endParaRPr>
        </a:p>
      </dgm:t>
    </dgm:pt>
    <dgm:pt modelId="{860DE5D0-4857-4D30-A67B-E5489A578BF5}" type="sibTrans" cxnId="{9CC93063-0800-4D6A-B6B1-23D432C16466}">
      <dgm:prSet/>
      <dgm:spPr/>
      <dgm:t>
        <a:bodyPr/>
        <a:lstStyle/>
        <a:p>
          <a:endParaRPr lang="ru-RU" sz="1600" b="1">
            <a:solidFill>
              <a:srgbClr val="00005C"/>
            </a:solidFill>
            <a:latin typeface="+mn-lt"/>
          </a:endParaRPr>
        </a:p>
      </dgm:t>
    </dgm:pt>
    <dgm:pt modelId="{1E71F41B-590E-4B4F-B1C4-1746F2ADBA75}">
      <dgm:prSet custT="1"/>
      <dgm:spPr>
        <a:solidFill>
          <a:schemeClr val="accent1">
            <a:lumMod val="20000"/>
            <a:lumOff val="80000"/>
            <a:alpha val="90000"/>
          </a:schemeClr>
        </a:solidFill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152400" h="50800" prst="softRound"/>
        </a:sp3d>
      </dgm:spPr>
      <dgm:t>
        <a:bodyPr/>
        <a:lstStyle/>
        <a:p>
          <a:pPr algn="l"/>
          <a:r>
            <a:rPr lang="ru-RU" sz="1600" b="1" dirty="0" smtClean="0">
              <a:solidFill>
                <a:srgbClr val="00005C"/>
              </a:solidFill>
              <a:latin typeface="+mn-lt"/>
            </a:rPr>
            <a:t>специализированный характер данного наблюдения требует привлекать к заполнению формы специалистов ИКТ;</a:t>
          </a:r>
          <a:endParaRPr lang="ru-RU" sz="1600" b="1" i="0" dirty="0">
            <a:solidFill>
              <a:srgbClr val="00005C"/>
            </a:solidFill>
            <a:latin typeface="+mn-lt"/>
            <a:cs typeface="Times New Roman" pitchFamily="18" charset="0"/>
          </a:endParaRPr>
        </a:p>
      </dgm:t>
    </dgm:pt>
    <dgm:pt modelId="{53EE5376-F110-4DA2-9F98-9B9DF1F8F818}" type="parTrans" cxnId="{937CAC41-37B1-46C4-8D52-B2FA56587BC1}">
      <dgm:prSet/>
      <dgm:spPr/>
      <dgm:t>
        <a:bodyPr/>
        <a:lstStyle/>
        <a:p>
          <a:endParaRPr lang="ru-RU" sz="1600" b="1">
            <a:solidFill>
              <a:srgbClr val="00005C"/>
            </a:solidFill>
            <a:latin typeface="+mn-lt"/>
          </a:endParaRPr>
        </a:p>
      </dgm:t>
    </dgm:pt>
    <dgm:pt modelId="{D87317B7-1ED8-40B4-ACA5-6DA16D90D137}" type="sibTrans" cxnId="{937CAC41-37B1-46C4-8D52-B2FA56587BC1}">
      <dgm:prSet/>
      <dgm:spPr/>
      <dgm:t>
        <a:bodyPr/>
        <a:lstStyle/>
        <a:p>
          <a:endParaRPr lang="ru-RU" sz="1600" b="1">
            <a:solidFill>
              <a:srgbClr val="00005C"/>
            </a:solidFill>
            <a:latin typeface="+mn-lt"/>
          </a:endParaRPr>
        </a:p>
      </dgm:t>
    </dgm:pt>
    <dgm:pt modelId="{28C33F01-0175-4976-A7B7-60BDA9907B93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prst="relaxedInset"/>
        </a:sp3d>
      </dgm:spPr>
      <dgm:t>
        <a:bodyPr/>
        <a:lstStyle/>
        <a:p>
          <a:pPr algn="l"/>
          <a:r>
            <a:rPr lang="ru-RU" sz="1600" b="1" dirty="0" smtClean="0">
              <a:solidFill>
                <a:srgbClr val="00005C"/>
              </a:solidFill>
              <a:latin typeface="+mn-lt"/>
            </a:rPr>
            <a:t>изменение бланка формы (утвержден </a:t>
          </a:r>
          <a:r>
            <a:rPr lang="ru-RU" sz="1600" b="1" dirty="0" smtClean="0">
              <a:solidFill>
                <a:srgbClr val="FF0000"/>
              </a:solidFill>
              <a:latin typeface="+mn-lt"/>
            </a:rPr>
            <a:t>Приказом Росстата от 18.07.2019 № 410</a:t>
          </a:r>
          <a:r>
            <a:rPr lang="ru-RU" sz="1600" b="1" dirty="0" smtClean="0">
              <a:solidFill>
                <a:srgbClr val="00005C"/>
              </a:solidFill>
              <a:latin typeface="+mn-lt"/>
            </a:rPr>
            <a:t>)</a:t>
          </a:r>
          <a:endParaRPr lang="ru-RU" sz="1600" b="1" i="0" dirty="0">
            <a:solidFill>
              <a:srgbClr val="00005C"/>
            </a:solidFill>
            <a:latin typeface="+mn-lt"/>
            <a:cs typeface="Times New Roman" pitchFamily="18" charset="0"/>
          </a:endParaRPr>
        </a:p>
      </dgm:t>
    </dgm:pt>
    <dgm:pt modelId="{E81AE6B1-2F52-4A46-95BA-660FA752FE16}" type="sibTrans" cxnId="{68A1A4E5-2132-4ED8-8ABA-C14514EA9EA5}">
      <dgm:prSet/>
      <dgm:spPr/>
      <dgm:t>
        <a:bodyPr/>
        <a:lstStyle/>
        <a:p>
          <a:endParaRPr lang="ru-RU" sz="1600" b="1">
            <a:solidFill>
              <a:srgbClr val="00005C"/>
            </a:solidFill>
            <a:latin typeface="+mn-lt"/>
          </a:endParaRPr>
        </a:p>
      </dgm:t>
    </dgm:pt>
    <dgm:pt modelId="{F1505CE9-D322-4BA9-8ED1-732A2320779D}" type="parTrans" cxnId="{68A1A4E5-2132-4ED8-8ABA-C14514EA9EA5}">
      <dgm:prSet/>
      <dgm:spPr/>
      <dgm:t>
        <a:bodyPr/>
        <a:lstStyle/>
        <a:p>
          <a:endParaRPr lang="ru-RU" sz="1600" b="1">
            <a:solidFill>
              <a:srgbClr val="00005C"/>
            </a:solidFill>
            <a:latin typeface="+mn-lt"/>
          </a:endParaRPr>
        </a:p>
      </dgm:t>
    </dgm:pt>
    <dgm:pt modelId="{37E5C24B-E6EB-4B54-B9D7-18F6844F14AC}">
      <dgm:prSet custT="1"/>
      <dgm:spPr>
        <a:solidFill>
          <a:schemeClr val="accent1">
            <a:lumMod val="20000"/>
            <a:lumOff val="80000"/>
            <a:alpha val="90000"/>
          </a:schemeClr>
        </a:solidFill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152400" h="50800" prst="softRound"/>
        </a:sp3d>
      </dgm:spPr>
      <dgm:t>
        <a:bodyPr/>
        <a:lstStyle/>
        <a:p>
          <a:pPr algn="l"/>
          <a:r>
            <a:rPr lang="ru-RU" sz="1600" b="1" dirty="0" smtClean="0">
              <a:solidFill>
                <a:srgbClr val="00005C"/>
              </a:solidFill>
              <a:latin typeface="+mn-lt"/>
            </a:rPr>
            <a:t>срок предоставления отчета – </a:t>
          </a:r>
          <a:r>
            <a:rPr lang="ru-RU" sz="1600" b="1" dirty="0" smtClean="0">
              <a:solidFill>
                <a:srgbClr val="FF0000"/>
              </a:solidFill>
              <a:latin typeface="+mn-lt"/>
            </a:rPr>
            <a:t>не позднее 25 марта 2020 года</a:t>
          </a:r>
          <a:endParaRPr lang="ru-RU" sz="1600" b="1" dirty="0">
            <a:solidFill>
              <a:srgbClr val="FF0000"/>
            </a:solidFill>
            <a:latin typeface="+mn-lt"/>
          </a:endParaRPr>
        </a:p>
      </dgm:t>
    </dgm:pt>
    <dgm:pt modelId="{C4A731C6-A865-4C7B-8BF7-CECE6C207FB8}" type="parTrans" cxnId="{9D83CE65-B64C-4EB0-824A-DBFFA6A21610}">
      <dgm:prSet/>
      <dgm:spPr/>
      <dgm:t>
        <a:bodyPr/>
        <a:lstStyle/>
        <a:p>
          <a:endParaRPr lang="ru-RU" sz="1600" b="1">
            <a:solidFill>
              <a:srgbClr val="00005C"/>
            </a:solidFill>
            <a:latin typeface="+mn-lt"/>
          </a:endParaRPr>
        </a:p>
      </dgm:t>
    </dgm:pt>
    <dgm:pt modelId="{9BADD851-E11B-4596-8A94-B1436613AEC7}" type="sibTrans" cxnId="{9D83CE65-B64C-4EB0-824A-DBFFA6A21610}">
      <dgm:prSet/>
      <dgm:spPr/>
      <dgm:t>
        <a:bodyPr/>
        <a:lstStyle/>
        <a:p>
          <a:endParaRPr lang="ru-RU" sz="1600" b="1">
            <a:solidFill>
              <a:srgbClr val="00005C"/>
            </a:solidFill>
            <a:latin typeface="+mn-lt"/>
          </a:endParaRPr>
        </a:p>
      </dgm:t>
    </dgm:pt>
    <dgm:pt modelId="{5595EBDC-0890-45F8-99AB-3E30BA11C435}">
      <dgm:prSet custT="1"/>
      <dgm:spPr>
        <a:solidFill>
          <a:schemeClr val="accent1">
            <a:lumMod val="20000"/>
            <a:lumOff val="80000"/>
            <a:alpha val="90000"/>
          </a:schemeClr>
        </a:solidFill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152400" h="50800" prst="softRound"/>
        </a:sp3d>
      </dgm:spPr>
      <dgm:t>
        <a:bodyPr/>
        <a:lstStyle/>
        <a:p>
          <a:pPr algn="l">
            <a:spcAft>
              <a:spcPts val="0"/>
            </a:spcAft>
          </a:pPr>
          <a:r>
            <a:rPr lang="ru-RU" sz="1600" b="1" dirty="0" smtClean="0">
              <a:solidFill>
                <a:srgbClr val="00005C"/>
              </a:solidFill>
              <a:latin typeface="+mn-lt"/>
            </a:rPr>
            <a:t>приоритетным формат предоставления отчетов – по телекоммуникационным каналам связи с ЭЦП; </a:t>
          </a:r>
        </a:p>
        <a:p>
          <a:pPr algn="l">
            <a:spcAft>
              <a:spcPts val="0"/>
            </a:spcAft>
          </a:pPr>
          <a:r>
            <a:rPr lang="ru-RU" sz="1600" b="1" u="sng" dirty="0" smtClean="0">
              <a:solidFill>
                <a:srgbClr val="FF0000"/>
              </a:solidFill>
              <a:latin typeface="+mn-lt"/>
            </a:rPr>
            <a:t>использовать актуальную версию </a:t>
          </a:r>
          <a:r>
            <a:rPr lang="en-US" sz="1600" b="1" u="sng" dirty="0" smtClean="0">
              <a:solidFill>
                <a:srgbClr val="FF0000"/>
              </a:solidFill>
              <a:latin typeface="+mn-lt"/>
            </a:rPr>
            <a:t>xml</a:t>
          </a:r>
          <a:r>
            <a:rPr lang="ru-RU" sz="1600" b="1" u="sng" dirty="0" smtClean="0">
              <a:solidFill>
                <a:srgbClr val="FF0000"/>
              </a:solidFill>
              <a:latin typeface="+mn-lt"/>
            </a:rPr>
            <a:t>-шаблона;</a:t>
          </a:r>
          <a:endParaRPr lang="ru-RU" sz="1600" b="1" i="0" u="sng" dirty="0">
            <a:solidFill>
              <a:srgbClr val="FF0000"/>
            </a:solidFill>
            <a:latin typeface="+mn-lt"/>
            <a:cs typeface="Times New Roman" pitchFamily="18" charset="0"/>
          </a:endParaRPr>
        </a:p>
      </dgm:t>
    </dgm:pt>
    <dgm:pt modelId="{343911D2-9AAF-4D1E-A69B-AC24A790E1A4}" type="parTrans" cxnId="{CD8287EC-EB71-4CE8-9879-5E89F41EC991}">
      <dgm:prSet/>
      <dgm:spPr/>
      <dgm:t>
        <a:bodyPr/>
        <a:lstStyle/>
        <a:p>
          <a:endParaRPr lang="ru-RU" sz="1600" b="1">
            <a:solidFill>
              <a:srgbClr val="00005C"/>
            </a:solidFill>
            <a:latin typeface="+mn-lt"/>
            <a:cs typeface="Times New Roman" pitchFamily="18" charset="0"/>
          </a:endParaRPr>
        </a:p>
      </dgm:t>
    </dgm:pt>
    <dgm:pt modelId="{7B59FDFD-1DB2-4A3E-A3DD-92296DDB0898}" type="sibTrans" cxnId="{CD8287EC-EB71-4CE8-9879-5E89F41EC991}">
      <dgm:prSet/>
      <dgm:spPr/>
      <dgm:t>
        <a:bodyPr/>
        <a:lstStyle/>
        <a:p>
          <a:endParaRPr lang="ru-RU" sz="1600" b="1">
            <a:solidFill>
              <a:srgbClr val="00005C"/>
            </a:solidFill>
            <a:latin typeface="+mn-lt"/>
          </a:endParaRPr>
        </a:p>
      </dgm:t>
    </dgm:pt>
    <dgm:pt modelId="{300477B8-8511-414D-8857-3778AEC8EEC9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scene3d>
          <a:camera prst="orthographicFront"/>
          <a:lightRig rig="chilly" dir="t"/>
        </a:scene3d>
        <a:sp3d z="-12700" extrusionH="1700" prstMaterial="dkEdge">
          <a:bevelT w="25400" h="6350" prst="relaxedInset"/>
          <a:bevelB prst="relaxedInset"/>
        </a:sp3d>
      </dgm:spPr>
      <dgm:t>
        <a:bodyPr/>
        <a:lstStyle/>
        <a:p>
          <a:pPr algn="l"/>
          <a:r>
            <a:rPr lang="ru-RU" sz="1600" b="1" smtClean="0">
              <a:solidFill>
                <a:srgbClr val="00005C"/>
              </a:solidFill>
              <a:latin typeface="+mn-lt"/>
            </a:rPr>
            <a:t>обязательное изучение Указаний по заполнению формы;</a:t>
          </a:r>
          <a:endParaRPr lang="ru-RU" sz="1600" b="1" i="0" dirty="0">
            <a:solidFill>
              <a:srgbClr val="00005C"/>
            </a:solidFill>
            <a:latin typeface="+mn-lt"/>
            <a:cs typeface="Times New Roman" pitchFamily="18" charset="0"/>
          </a:endParaRPr>
        </a:p>
      </dgm:t>
    </dgm:pt>
    <dgm:pt modelId="{AB4DE393-893C-4B11-9137-8FC221BC8EE6}" type="parTrans" cxnId="{2E53845A-4DC1-4288-A9A0-D9A4DD785529}">
      <dgm:prSet/>
      <dgm:spPr/>
      <dgm:t>
        <a:bodyPr/>
        <a:lstStyle/>
        <a:p>
          <a:endParaRPr lang="ru-RU" sz="1600" b="1">
            <a:solidFill>
              <a:srgbClr val="00005C"/>
            </a:solidFill>
            <a:latin typeface="+mn-lt"/>
          </a:endParaRPr>
        </a:p>
      </dgm:t>
    </dgm:pt>
    <dgm:pt modelId="{786AE63E-1D35-4F95-BD5A-E23259844B03}" type="sibTrans" cxnId="{2E53845A-4DC1-4288-A9A0-D9A4DD785529}">
      <dgm:prSet/>
      <dgm:spPr/>
      <dgm:t>
        <a:bodyPr/>
        <a:lstStyle/>
        <a:p>
          <a:endParaRPr lang="ru-RU" sz="1600" b="1">
            <a:solidFill>
              <a:srgbClr val="00005C"/>
            </a:solidFill>
            <a:latin typeface="+mn-lt"/>
          </a:endParaRPr>
        </a:p>
      </dgm:t>
    </dgm:pt>
    <dgm:pt modelId="{8DFA484F-B3B2-45F9-8BE7-67227B22A4B1}">
      <dgm:prSet custT="1"/>
      <dgm:spPr>
        <a:solidFill>
          <a:schemeClr val="accent1">
            <a:lumMod val="20000"/>
            <a:lumOff val="80000"/>
            <a:alpha val="90000"/>
          </a:schemeClr>
        </a:solidFill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152400" h="50800" prst="softRound"/>
        </a:sp3d>
      </dgm:spPr>
      <dgm:t>
        <a:bodyPr/>
        <a:lstStyle/>
        <a:p>
          <a:r>
            <a:rPr lang="ru-RU" sz="1600" b="1" dirty="0" smtClean="0">
              <a:solidFill>
                <a:srgbClr val="00005C"/>
              </a:solidFill>
              <a:latin typeface="+mn-lt"/>
            </a:rPr>
            <a:t>письма от организаций с формулировкой «В организации отсутствуют информационные и коммуникационные технологии» </a:t>
          </a:r>
          <a:r>
            <a:rPr lang="ru-RU" sz="1600" b="1" u="sng" dirty="0" smtClean="0">
              <a:solidFill>
                <a:srgbClr val="00005C"/>
              </a:solidFill>
              <a:latin typeface="+mn-lt"/>
            </a:rPr>
            <a:t>не принимаются</a:t>
          </a:r>
          <a:endParaRPr lang="ru-RU" sz="1600" b="1" u="sng" dirty="0">
            <a:solidFill>
              <a:srgbClr val="00005C"/>
            </a:solidFill>
            <a:latin typeface="+mn-lt"/>
          </a:endParaRPr>
        </a:p>
      </dgm:t>
    </dgm:pt>
    <dgm:pt modelId="{D9FBAD8C-A6D3-4F9A-A549-3198863ADCFB}" type="parTrans" cxnId="{6F0C1F77-8491-42EF-A3B8-EA7F51F38A47}">
      <dgm:prSet/>
      <dgm:spPr/>
      <dgm:t>
        <a:bodyPr/>
        <a:lstStyle/>
        <a:p>
          <a:endParaRPr lang="ru-RU" sz="1600" b="1">
            <a:solidFill>
              <a:srgbClr val="00005C"/>
            </a:solidFill>
            <a:latin typeface="+mn-lt"/>
          </a:endParaRPr>
        </a:p>
      </dgm:t>
    </dgm:pt>
    <dgm:pt modelId="{036278A3-B801-4046-9CEF-6E2FF05B524A}" type="sibTrans" cxnId="{6F0C1F77-8491-42EF-A3B8-EA7F51F38A47}">
      <dgm:prSet/>
      <dgm:spPr/>
      <dgm:t>
        <a:bodyPr/>
        <a:lstStyle/>
        <a:p>
          <a:endParaRPr lang="ru-RU" sz="1600" b="1">
            <a:solidFill>
              <a:srgbClr val="00005C"/>
            </a:solidFill>
            <a:latin typeface="+mn-lt"/>
          </a:endParaRPr>
        </a:p>
      </dgm:t>
    </dgm:pt>
    <dgm:pt modelId="{353803E8-473C-4352-A61A-1B1BBC567107}" type="pres">
      <dgm:prSet presAssocID="{79EB3876-3B8C-4D4F-9660-CA942DEA9E8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307AFC3-D7AB-4C2E-A28E-46682555AF90}" type="pres">
      <dgm:prSet presAssocID="{2E2EAC71-C9AB-466C-9A39-8AB955EB9B0E}" presName="root" presStyleCnt="0"/>
      <dgm:spPr/>
      <dgm:t>
        <a:bodyPr/>
        <a:lstStyle/>
        <a:p>
          <a:endParaRPr lang="ru-RU"/>
        </a:p>
      </dgm:t>
    </dgm:pt>
    <dgm:pt modelId="{324A1279-2054-412C-A4B8-E9AA06B5DC2F}" type="pres">
      <dgm:prSet presAssocID="{2E2EAC71-C9AB-466C-9A39-8AB955EB9B0E}" presName="rootComposite" presStyleCnt="0"/>
      <dgm:spPr/>
      <dgm:t>
        <a:bodyPr/>
        <a:lstStyle/>
        <a:p>
          <a:endParaRPr lang="ru-RU"/>
        </a:p>
      </dgm:t>
    </dgm:pt>
    <dgm:pt modelId="{454B5CC4-EC60-403F-854A-FA25F25B4097}" type="pres">
      <dgm:prSet presAssocID="{2E2EAC71-C9AB-466C-9A39-8AB955EB9B0E}" presName="rootText" presStyleLbl="node1" presStyleIdx="0" presStyleCnt="1" custScaleX="645039" custScaleY="113046" custLinFactNeighborX="20038" custLinFactNeighborY="-40203"/>
      <dgm:spPr/>
      <dgm:t>
        <a:bodyPr/>
        <a:lstStyle/>
        <a:p>
          <a:endParaRPr lang="ru-RU"/>
        </a:p>
      </dgm:t>
    </dgm:pt>
    <dgm:pt modelId="{05AE8608-C039-444A-BAB9-E9DA74AE208A}" type="pres">
      <dgm:prSet presAssocID="{2E2EAC71-C9AB-466C-9A39-8AB955EB9B0E}" presName="rootConnector" presStyleLbl="node1" presStyleIdx="0" presStyleCnt="1"/>
      <dgm:spPr/>
      <dgm:t>
        <a:bodyPr/>
        <a:lstStyle/>
        <a:p>
          <a:endParaRPr lang="ru-RU"/>
        </a:p>
      </dgm:t>
    </dgm:pt>
    <dgm:pt modelId="{50F97A08-3808-4609-A9D1-3F412FBB542A}" type="pres">
      <dgm:prSet presAssocID="{2E2EAC71-C9AB-466C-9A39-8AB955EB9B0E}" presName="childShape" presStyleCnt="0"/>
      <dgm:spPr/>
      <dgm:t>
        <a:bodyPr/>
        <a:lstStyle/>
        <a:p>
          <a:endParaRPr lang="ru-RU"/>
        </a:p>
      </dgm:t>
    </dgm:pt>
    <dgm:pt modelId="{B465C3EE-E11B-43DD-8EE4-772E3E601867}" type="pres">
      <dgm:prSet presAssocID="{F1505CE9-D322-4BA9-8ED1-732A2320779D}" presName="Name13" presStyleLbl="parChTrans1D2" presStyleIdx="0" presStyleCnt="6"/>
      <dgm:spPr/>
      <dgm:t>
        <a:bodyPr/>
        <a:lstStyle/>
        <a:p>
          <a:endParaRPr lang="ru-RU"/>
        </a:p>
      </dgm:t>
    </dgm:pt>
    <dgm:pt modelId="{FF23E78E-C933-4DD6-8273-ECCD800FA38A}" type="pres">
      <dgm:prSet presAssocID="{28C33F01-0175-4976-A7B7-60BDA9907B93}" presName="childText" presStyleLbl="bgAcc1" presStyleIdx="0" presStyleCnt="6" custScaleX="751553" custScaleY="105470" custLinFactNeighborX="1571" custLinFactNeighborY="-249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934B4F-1CFE-4B06-A09A-D0983E7F721A}" type="pres">
      <dgm:prSet presAssocID="{AB4DE393-893C-4B11-9137-8FC221BC8EE6}" presName="Name13" presStyleLbl="parChTrans1D2" presStyleIdx="1" presStyleCnt="6"/>
      <dgm:spPr/>
      <dgm:t>
        <a:bodyPr/>
        <a:lstStyle/>
        <a:p>
          <a:endParaRPr lang="ru-RU"/>
        </a:p>
      </dgm:t>
    </dgm:pt>
    <dgm:pt modelId="{66645238-DD04-4474-8E07-AD6E8E71DDEE}" type="pres">
      <dgm:prSet presAssocID="{300477B8-8511-414D-8857-3778AEC8EEC9}" presName="childText" presStyleLbl="bgAcc1" presStyleIdx="1" presStyleCnt="6" custScaleX="751494" custScaleY="111149" custLinFactNeighborX="1601" custLinFactNeighborY="-20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960CD0-1C2C-44B5-8C40-9154BCFE85D3}" type="pres">
      <dgm:prSet presAssocID="{53EE5376-F110-4DA2-9F98-9B9DF1F8F818}" presName="Name13" presStyleLbl="parChTrans1D2" presStyleIdx="2" presStyleCnt="6"/>
      <dgm:spPr/>
      <dgm:t>
        <a:bodyPr/>
        <a:lstStyle/>
        <a:p>
          <a:endParaRPr lang="ru-RU"/>
        </a:p>
      </dgm:t>
    </dgm:pt>
    <dgm:pt modelId="{EA4B3FA1-BCE3-4EE7-A431-4A0A74EC4B43}" type="pres">
      <dgm:prSet presAssocID="{1E71F41B-590E-4B4F-B1C4-1746F2ADBA75}" presName="childText" presStyleLbl="bgAcc1" presStyleIdx="2" presStyleCnt="6" custScaleX="762139" custScaleY="129640" custLinFactNeighborX="10017" custLinFactNeighborY="-14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3C38E9-A7AA-4177-9187-92778A9E40A5}" type="pres">
      <dgm:prSet presAssocID="{C4A731C6-A865-4C7B-8BF7-CECE6C207FB8}" presName="Name13" presStyleLbl="parChTrans1D2" presStyleIdx="3" presStyleCnt="6"/>
      <dgm:spPr/>
      <dgm:t>
        <a:bodyPr/>
        <a:lstStyle/>
        <a:p>
          <a:endParaRPr lang="ru-RU"/>
        </a:p>
      </dgm:t>
    </dgm:pt>
    <dgm:pt modelId="{EFA54847-53AE-4840-BC80-89433642309B}" type="pres">
      <dgm:prSet presAssocID="{37E5C24B-E6EB-4B54-B9D7-18F6844F14AC}" presName="childText" presStyleLbl="bgAcc1" presStyleIdx="3" presStyleCnt="6" custScaleX="751967" custScaleY="65795" custLinFactNeighborX="856" custLinFactNeighborY="-9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72A387-303A-4E7C-9F50-ADCD66CFC181}" type="pres">
      <dgm:prSet presAssocID="{343911D2-9AAF-4D1E-A69B-AC24A790E1A4}" presName="Name13" presStyleLbl="parChTrans1D2" presStyleIdx="4" presStyleCnt="6"/>
      <dgm:spPr/>
      <dgm:t>
        <a:bodyPr/>
        <a:lstStyle/>
        <a:p>
          <a:endParaRPr lang="ru-RU"/>
        </a:p>
      </dgm:t>
    </dgm:pt>
    <dgm:pt modelId="{FA348E2E-80F9-477E-AD9D-A9846D498D53}" type="pres">
      <dgm:prSet presAssocID="{5595EBDC-0890-45F8-99AB-3E30BA11C435}" presName="childText" presStyleLbl="bgAcc1" presStyleIdx="4" presStyleCnt="6" custScaleX="780883" custScaleY="105054" custLinFactNeighborX="19290" custLinFactNeighborY="1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2E463F-EA34-454D-9AD9-E3A0D46F2A4F}" type="pres">
      <dgm:prSet presAssocID="{D9FBAD8C-A6D3-4F9A-A549-3198863ADCFB}" presName="Name13" presStyleLbl="parChTrans1D2" presStyleIdx="5" presStyleCnt="6"/>
      <dgm:spPr/>
      <dgm:t>
        <a:bodyPr/>
        <a:lstStyle/>
        <a:p>
          <a:endParaRPr lang="ru-RU"/>
        </a:p>
      </dgm:t>
    </dgm:pt>
    <dgm:pt modelId="{5D62F38A-EF85-4003-9773-5C032CEC73A3}" type="pres">
      <dgm:prSet presAssocID="{8DFA484F-B3B2-45F9-8BE7-67227B22A4B1}" presName="childText" presStyleLbl="bgAcc1" presStyleIdx="5" presStyleCnt="6" custScaleX="7698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9149DC-8AF9-4488-8986-06D9CD6EB51A}" type="presOf" srcId="{D9FBAD8C-A6D3-4F9A-A549-3198863ADCFB}" destId="{522E463F-EA34-454D-9AD9-E3A0D46F2A4F}" srcOrd="0" destOrd="0" presId="urn:microsoft.com/office/officeart/2005/8/layout/hierarchy3"/>
    <dgm:cxn modelId="{35B6174F-1EE3-485D-B8B8-DC62967ADE92}" type="presOf" srcId="{2E2EAC71-C9AB-466C-9A39-8AB955EB9B0E}" destId="{454B5CC4-EC60-403F-854A-FA25F25B4097}" srcOrd="0" destOrd="0" presId="urn:microsoft.com/office/officeart/2005/8/layout/hierarchy3"/>
    <dgm:cxn modelId="{CD8287EC-EB71-4CE8-9879-5E89F41EC991}" srcId="{2E2EAC71-C9AB-466C-9A39-8AB955EB9B0E}" destId="{5595EBDC-0890-45F8-99AB-3E30BA11C435}" srcOrd="4" destOrd="0" parTransId="{343911D2-9AAF-4D1E-A69B-AC24A790E1A4}" sibTransId="{7B59FDFD-1DB2-4A3E-A3DD-92296DDB0898}"/>
    <dgm:cxn modelId="{A7D06032-4F22-4738-9F5B-24DA180C0A1E}" type="presOf" srcId="{37E5C24B-E6EB-4B54-B9D7-18F6844F14AC}" destId="{EFA54847-53AE-4840-BC80-89433642309B}" srcOrd="0" destOrd="0" presId="urn:microsoft.com/office/officeart/2005/8/layout/hierarchy3"/>
    <dgm:cxn modelId="{79D43CD2-86B9-4129-955F-81FD25C75CA0}" type="presOf" srcId="{53EE5376-F110-4DA2-9F98-9B9DF1F8F818}" destId="{2D960CD0-1C2C-44B5-8C40-9154BCFE85D3}" srcOrd="0" destOrd="0" presId="urn:microsoft.com/office/officeart/2005/8/layout/hierarchy3"/>
    <dgm:cxn modelId="{ED0431BF-A789-4739-B89E-3861A432B37B}" type="presOf" srcId="{343911D2-9AAF-4D1E-A69B-AC24A790E1A4}" destId="{E372A387-303A-4E7C-9F50-ADCD66CFC181}" srcOrd="0" destOrd="0" presId="urn:microsoft.com/office/officeart/2005/8/layout/hierarchy3"/>
    <dgm:cxn modelId="{2177FEF0-16A6-472D-961F-B1DA84CAFB0A}" type="presOf" srcId="{28C33F01-0175-4976-A7B7-60BDA9907B93}" destId="{FF23E78E-C933-4DD6-8273-ECCD800FA38A}" srcOrd="0" destOrd="0" presId="urn:microsoft.com/office/officeart/2005/8/layout/hierarchy3"/>
    <dgm:cxn modelId="{2E53845A-4DC1-4288-A9A0-D9A4DD785529}" srcId="{2E2EAC71-C9AB-466C-9A39-8AB955EB9B0E}" destId="{300477B8-8511-414D-8857-3778AEC8EEC9}" srcOrd="1" destOrd="0" parTransId="{AB4DE393-893C-4B11-9137-8FC221BC8EE6}" sibTransId="{786AE63E-1D35-4F95-BD5A-E23259844B03}"/>
    <dgm:cxn modelId="{68A1A4E5-2132-4ED8-8ABA-C14514EA9EA5}" srcId="{2E2EAC71-C9AB-466C-9A39-8AB955EB9B0E}" destId="{28C33F01-0175-4976-A7B7-60BDA9907B93}" srcOrd="0" destOrd="0" parTransId="{F1505CE9-D322-4BA9-8ED1-732A2320779D}" sibTransId="{E81AE6B1-2F52-4A46-95BA-660FA752FE16}"/>
    <dgm:cxn modelId="{9E6A902A-9682-4A8A-8B7D-C12D737EA8C2}" type="presOf" srcId="{2E2EAC71-C9AB-466C-9A39-8AB955EB9B0E}" destId="{05AE8608-C039-444A-BAB9-E9DA74AE208A}" srcOrd="1" destOrd="0" presId="urn:microsoft.com/office/officeart/2005/8/layout/hierarchy3"/>
    <dgm:cxn modelId="{2E81DC08-221B-4370-82A4-484E4C68E22A}" type="presOf" srcId="{F1505CE9-D322-4BA9-8ED1-732A2320779D}" destId="{B465C3EE-E11B-43DD-8EE4-772E3E601867}" srcOrd="0" destOrd="0" presId="urn:microsoft.com/office/officeart/2005/8/layout/hierarchy3"/>
    <dgm:cxn modelId="{1F11D20B-AAB2-4AA1-9288-0144413C5B70}" type="presOf" srcId="{79EB3876-3B8C-4D4F-9660-CA942DEA9E86}" destId="{353803E8-473C-4352-A61A-1B1BBC567107}" srcOrd="0" destOrd="0" presId="urn:microsoft.com/office/officeart/2005/8/layout/hierarchy3"/>
    <dgm:cxn modelId="{9CC93063-0800-4D6A-B6B1-23D432C16466}" srcId="{79EB3876-3B8C-4D4F-9660-CA942DEA9E86}" destId="{2E2EAC71-C9AB-466C-9A39-8AB955EB9B0E}" srcOrd="0" destOrd="0" parTransId="{B814C094-9585-4C67-99D5-DB232C86E3AF}" sibTransId="{860DE5D0-4857-4D30-A67B-E5489A578BF5}"/>
    <dgm:cxn modelId="{937CAC41-37B1-46C4-8D52-B2FA56587BC1}" srcId="{2E2EAC71-C9AB-466C-9A39-8AB955EB9B0E}" destId="{1E71F41B-590E-4B4F-B1C4-1746F2ADBA75}" srcOrd="2" destOrd="0" parTransId="{53EE5376-F110-4DA2-9F98-9B9DF1F8F818}" sibTransId="{D87317B7-1ED8-40B4-ACA5-6DA16D90D137}"/>
    <dgm:cxn modelId="{F9403746-5411-4BAD-9E66-DC4FD2C9F24B}" type="presOf" srcId="{5595EBDC-0890-45F8-99AB-3E30BA11C435}" destId="{FA348E2E-80F9-477E-AD9D-A9846D498D53}" srcOrd="0" destOrd="0" presId="urn:microsoft.com/office/officeart/2005/8/layout/hierarchy3"/>
    <dgm:cxn modelId="{74158E42-2E89-49B6-A102-2069BEAA5AE4}" type="presOf" srcId="{C4A731C6-A865-4C7B-8BF7-CECE6C207FB8}" destId="{513C38E9-A7AA-4177-9187-92778A9E40A5}" srcOrd="0" destOrd="0" presId="urn:microsoft.com/office/officeart/2005/8/layout/hierarchy3"/>
    <dgm:cxn modelId="{6F0C1F77-8491-42EF-A3B8-EA7F51F38A47}" srcId="{2E2EAC71-C9AB-466C-9A39-8AB955EB9B0E}" destId="{8DFA484F-B3B2-45F9-8BE7-67227B22A4B1}" srcOrd="5" destOrd="0" parTransId="{D9FBAD8C-A6D3-4F9A-A549-3198863ADCFB}" sibTransId="{036278A3-B801-4046-9CEF-6E2FF05B524A}"/>
    <dgm:cxn modelId="{128FDC79-8FF6-4613-AD08-6E157112A408}" type="presOf" srcId="{1E71F41B-590E-4B4F-B1C4-1746F2ADBA75}" destId="{EA4B3FA1-BCE3-4EE7-A431-4A0A74EC4B43}" srcOrd="0" destOrd="0" presId="urn:microsoft.com/office/officeart/2005/8/layout/hierarchy3"/>
    <dgm:cxn modelId="{59049F2A-218B-4444-A23D-77FB00404841}" type="presOf" srcId="{AB4DE393-893C-4B11-9137-8FC221BC8EE6}" destId="{E6934B4F-1CFE-4B06-A09A-D0983E7F721A}" srcOrd="0" destOrd="0" presId="urn:microsoft.com/office/officeart/2005/8/layout/hierarchy3"/>
    <dgm:cxn modelId="{2069B570-1BC9-449A-BF68-F853E6B03BC9}" type="presOf" srcId="{8DFA484F-B3B2-45F9-8BE7-67227B22A4B1}" destId="{5D62F38A-EF85-4003-9773-5C032CEC73A3}" srcOrd="0" destOrd="0" presId="urn:microsoft.com/office/officeart/2005/8/layout/hierarchy3"/>
    <dgm:cxn modelId="{15654BD6-EA53-4E26-B9FA-79D9D370E687}" type="presOf" srcId="{300477B8-8511-414D-8857-3778AEC8EEC9}" destId="{66645238-DD04-4474-8E07-AD6E8E71DDEE}" srcOrd="0" destOrd="0" presId="urn:microsoft.com/office/officeart/2005/8/layout/hierarchy3"/>
    <dgm:cxn modelId="{9D83CE65-B64C-4EB0-824A-DBFFA6A21610}" srcId="{2E2EAC71-C9AB-466C-9A39-8AB955EB9B0E}" destId="{37E5C24B-E6EB-4B54-B9D7-18F6844F14AC}" srcOrd="3" destOrd="0" parTransId="{C4A731C6-A865-4C7B-8BF7-CECE6C207FB8}" sibTransId="{9BADD851-E11B-4596-8A94-B1436613AEC7}"/>
    <dgm:cxn modelId="{C9813313-F290-4BA7-A4C1-0C0BF64B0FE2}" type="presParOf" srcId="{353803E8-473C-4352-A61A-1B1BBC567107}" destId="{3307AFC3-D7AB-4C2E-A28E-46682555AF90}" srcOrd="0" destOrd="0" presId="urn:microsoft.com/office/officeart/2005/8/layout/hierarchy3"/>
    <dgm:cxn modelId="{A971DC31-373A-46AB-8746-C54C818226E2}" type="presParOf" srcId="{3307AFC3-D7AB-4C2E-A28E-46682555AF90}" destId="{324A1279-2054-412C-A4B8-E9AA06B5DC2F}" srcOrd="0" destOrd="0" presId="urn:microsoft.com/office/officeart/2005/8/layout/hierarchy3"/>
    <dgm:cxn modelId="{9FF05F47-5426-4366-A447-399C506EEA2C}" type="presParOf" srcId="{324A1279-2054-412C-A4B8-E9AA06B5DC2F}" destId="{454B5CC4-EC60-403F-854A-FA25F25B4097}" srcOrd="0" destOrd="0" presId="urn:microsoft.com/office/officeart/2005/8/layout/hierarchy3"/>
    <dgm:cxn modelId="{34CAC822-C64A-439B-8754-52B85DE40FFB}" type="presParOf" srcId="{324A1279-2054-412C-A4B8-E9AA06B5DC2F}" destId="{05AE8608-C039-444A-BAB9-E9DA74AE208A}" srcOrd="1" destOrd="0" presId="urn:microsoft.com/office/officeart/2005/8/layout/hierarchy3"/>
    <dgm:cxn modelId="{3E4BE087-B751-4924-B735-291F5C157371}" type="presParOf" srcId="{3307AFC3-D7AB-4C2E-A28E-46682555AF90}" destId="{50F97A08-3808-4609-A9D1-3F412FBB542A}" srcOrd="1" destOrd="0" presId="urn:microsoft.com/office/officeart/2005/8/layout/hierarchy3"/>
    <dgm:cxn modelId="{259CEE1D-5DEA-47B9-ADD4-A59EB6DAD6FD}" type="presParOf" srcId="{50F97A08-3808-4609-A9D1-3F412FBB542A}" destId="{B465C3EE-E11B-43DD-8EE4-772E3E601867}" srcOrd="0" destOrd="0" presId="urn:microsoft.com/office/officeart/2005/8/layout/hierarchy3"/>
    <dgm:cxn modelId="{AEC27C87-BCFC-4C5F-B5B0-3A041E62B5CE}" type="presParOf" srcId="{50F97A08-3808-4609-A9D1-3F412FBB542A}" destId="{FF23E78E-C933-4DD6-8273-ECCD800FA38A}" srcOrd="1" destOrd="0" presId="urn:microsoft.com/office/officeart/2005/8/layout/hierarchy3"/>
    <dgm:cxn modelId="{A8FD7E30-FE08-42A7-B37C-A414A55DCF69}" type="presParOf" srcId="{50F97A08-3808-4609-A9D1-3F412FBB542A}" destId="{E6934B4F-1CFE-4B06-A09A-D0983E7F721A}" srcOrd="2" destOrd="0" presId="urn:microsoft.com/office/officeart/2005/8/layout/hierarchy3"/>
    <dgm:cxn modelId="{37E382D1-F708-4AC3-97E3-6FD4B685E541}" type="presParOf" srcId="{50F97A08-3808-4609-A9D1-3F412FBB542A}" destId="{66645238-DD04-4474-8E07-AD6E8E71DDEE}" srcOrd="3" destOrd="0" presId="urn:microsoft.com/office/officeart/2005/8/layout/hierarchy3"/>
    <dgm:cxn modelId="{AE6D157B-6F15-4872-8C35-EEE7FDDB1CF5}" type="presParOf" srcId="{50F97A08-3808-4609-A9D1-3F412FBB542A}" destId="{2D960CD0-1C2C-44B5-8C40-9154BCFE85D3}" srcOrd="4" destOrd="0" presId="urn:microsoft.com/office/officeart/2005/8/layout/hierarchy3"/>
    <dgm:cxn modelId="{2069773A-58BE-4A64-8918-BC8CC3D7C2E4}" type="presParOf" srcId="{50F97A08-3808-4609-A9D1-3F412FBB542A}" destId="{EA4B3FA1-BCE3-4EE7-A431-4A0A74EC4B43}" srcOrd="5" destOrd="0" presId="urn:microsoft.com/office/officeart/2005/8/layout/hierarchy3"/>
    <dgm:cxn modelId="{3E710CD3-4E76-4FE5-B377-5D0CD0B91DD3}" type="presParOf" srcId="{50F97A08-3808-4609-A9D1-3F412FBB542A}" destId="{513C38E9-A7AA-4177-9187-92778A9E40A5}" srcOrd="6" destOrd="0" presId="urn:microsoft.com/office/officeart/2005/8/layout/hierarchy3"/>
    <dgm:cxn modelId="{F8F75AE3-C0E2-4AB9-81A0-6D76FD161AAF}" type="presParOf" srcId="{50F97A08-3808-4609-A9D1-3F412FBB542A}" destId="{EFA54847-53AE-4840-BC80-89433642309B}" srcOrd="7" destOrd="0" presId="urn:microsoft.com/office/officeart/2005/8/layout/hierarchy3"/>
    <dgm:cxn modelId="{7CBB2FD5-9982-4EB4-9478-A655CADB9715}" type="presParOf" srcId="{50F97A08-3808-4609-A9D1-3F412FBB542A}" destId="{E372A387-303A-4E7C-9F50-ADCD66CFC181}" srcOrd="8" destOrd="0" presId="urn:microsoft.com/office/officeart/2005/8/layout/hierarchy3"/>
    <dgm:cxn modelId="{446382D3-5D00-49DF-9DCF-B50A232B374B}" type="presParOf" srcId="{50F97A08-3808-4609-A9D1-3F412FBB542A}" destId="{FA348E2E-80F9-477E-AD9D-A9846D498D53}" srcOrd="9" destOrd="0" presId="urn:microsoft.com/office/officeart/2005/8/layout/hierarchy3"/>
    <dgm:cxn modelId="{C9555B6D-DB6B-4A97-9A8E-70F67E38D472}" type="presParOf" srcId="{50F97A08-3808-4609-A9D1-3F412FBB542A}" destId="{522E463F-EA34-454D-9AD9-E3A0D46F2A4F}" srcOrd="10" destOrd="0" presId="urn:microsoft.com/office/officeart/2005/8/layout/hierarchy3"/>
    <dgm:cxn modelId="{ED330327-A7F2-4313-A37D-3279073CB2F2}" type="presParOf" srcId="{50F97A08-3808-4609-A9D1-3F412FBB542A}" destId="{5D62F38A-EF85-4003-9773-5C032CEC73A3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D65A66-CC46-4919-B852-D8503D7F1656}">
      <dsp:nvSpPr>
        <dsp:cNvPr id="0" name=""/>
        <dsp:cNvSpPr/>
      </dsp:nvSpPr>
      <dsp:spPr>
        <a:xfrm rot="5400000">
          <a:off x="-252729" y="253370"/>
          <a:ext cx="1684861" cy="117940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rgbClr val="00005C"/>
            </a:solidFill>
          </a:endParaRPr>
        </a:p>
      </dsp:txBody>
      <dsp:txXfrm rot="-5400000">
        <a:off x="1" y="590341"/>
        <a:ext cx="1179402" cy="505459"/>
      </dsp:txXfrm>
    </dsp:sp>
    <dsp:sp modelId="{21B5EBEB-EED2-4C9C-B7C3-4D8AEC1905D6}">
      <dsp:nvSpPr>
        <dsp:cNvPr id="0" name=""/>
        <dsp:cNvSpPr/>
      </dsp:nvSpPr>
      <dsp:spPr>
        <a:xfrm rot="5400000">
          <a:off x="4692010" y="-3511966"/>
          <a:ext cx="1095159" cy="81203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005C"/>
              </a:solidFill>
            </a:rPr>
            <a:t>Юридическое лицо заполняет и предоставляет настоящую форму в территориальный орган Росстата </a:t>
          </a:r>
          <a:r>
            <a:rPr lang="ru-RU" sz="1600" b="1" kern="1200" dirty="0" smtClean="0">
              <a:solidFill>
                <a:srgbClr val="00005C"/>
              </a:solidFill>
            </a:rPr>
            <a:t>по месту своего нахождения. </a:t>
          </a:r>
          <a:endParaRPr lang="ru-RU" sz="1600" b="1" kern="1200" dirty="0">
            <a:solidFill>
              <a:srgbClr val="00005C"/>
            </a:solidFill>
          </a:endParaRPr>
        </a:p>
      </dsp:txBody>
      <dsp:txXfrm rot="-5400000">
        <a:off x="1179403" y="54102"/>
        <a:ext cx="8066914" cy="988237"/>
      </dsp:txXfrm>
    </dsp:sp>
    <dsp:sp modelId="{64F078AE-F25C-4ADA-B24C-4F0BD8305B85}">
      <dsp:nvSpPr>
        <dsp:cNvPr id="0" name=""/>
        <dsp:cNvSpPr/>
      </dsp:nvSpPr>
      <dsp:spPr>
        <a:xfrm rot="5400000">
          <a:off x="-252729" y="1744937"/>
          <a:ext cx="1684861" cy="1179402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solidFill>
              <a:srgbClr val="00005C"/>
            </a:solidFill>
          </a:endParaRPr>
        </a:p>
      </dsp:txBody>
      <dsp:txXfrm rot="-5400000">
        <a:off x="1" y="2081908"/>
        <a:ext cx="1179402" cy="505459"/>
      </dsp:txXfrm>
    </dsp:sp>
    <dsp:sp modelId="{F799B262-8741-46FB-A764-01524BB02E17}">
      <dsp:nvSpPr>
        <dsp:cNvPr id="0" name=""/>
        <dsp:cNvSpPr/>
      </dsp:nvSpPr>
      <dsp:spPr>
        <a:xfrm rot="5400000">
          <a:off x="4692010" y="-2020399"/>
          <a:ext cx="1095159" cy="81203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005C"/>
              </a:solidFill>
            </a:rPr>
            <a:t>При наличии у юридического лица обособленных подразделений, расположенных </a:t>
          </a:r>
          <a:r>
            <a:rPr lang="ru-RU" sz="1600" b="1" u="none" kern="1200" dirty="0" smtClean="0">
              <a:solidFill>
                <a:srgbClr val="00005C"/>
              </a:solidFill>
            </a:rPr>
            <a:t>на одной территории субъекта Российской Федерации с юридическим лицом</a:t>
          </a:r>
          <a:r>
            <a:rPr lang="ru-RU" sz="1600" kern="1200" dirty="0" smtClean="0">
              <a:solidFill>
                <a:srgbClr val="00005C"/>
              </a:solidFill>
            </a:rPr>
            <a:t>, сведения по настоящей форме предоставляют </a:t>
          </a:r>
          <a:r>
            <a:rPr lang="ru-RU" sz="1600" b="1" kern="1200" dirty="0" smtClean="0">
              <a:solidFill>
                <a:srgbClr val="00005C"/>
              </a:solidFill>
            </a:rPr>
            <a:t>в целом по юридическому лицу, включая сведения по этим обособленным подразделениям.</a:t>
          </a:r>
          <a:endParaRPr lang="ru-RU" sz="1600" b="1" kern="1200" dirty="0">
            <a:solidFill>
              <a:srgbClr val="00005C"/>
            </a:solidFill>
          </a:endParaRPr>
        </a:p>
      </dsp:txBody>
      <dsp:txXfrm rot="-5400000">
        <a:off x="1179403" y="1545669"/>
        <a:ext cx="8066914" cy="988237"/>
      </dsp:txXfrm>
    </dsp:sp>
    <dsp:sp modelId="{ED74CB72-25C2-47AD-856C-BB6DE18C3BF8}">
      <dsp:nvSpPr>
        <dsp:cNvPr id="0" name=""/>
        <dsp:cNvSpPr/>
      </dsp:nvSpPr>
      <dsp:spPr>
        <a:xfrm rot="5400000">
          <a:off x="-252729" y="3236503"/>
          <a:ext cx="1684861" cy="1179402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rgbClr val="00005C"/>
            </a:solidFill>
          </a:endParaRPr>
        </a:p>
      </dsp:txBody>
      <dsp:txXfrm rot="-5400000">
        <a:off x="1" y="3573474"/>
        <a:ext cx="1179402" cy="505459"/>
      </dsp:txXfrm>
    </dsp:sp>
    <dsp:sp modelId="{3662931E-02DA-4A7F-A881-A3C8FE2DC973}">
      <dsp:nvSpPr>
        <dsp:cNvPr id="0" name=""/>
        <dsp:cNvSpPr/>
      </dsp:nvSpPr>
      <dsp:spPr>
        <a:xfrm rot="5400000">
          <a:off x="4692010" y="-528833"/>
          <a:ext cx="1095159" cy="81203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005C"/>
              </a:solidFill>
            </a:rPr>
            <a:t>При наличии у юридического лица обособленных подразделений, расположенных </a:t>
          </a:r>
          <a:r>
            <a:rPr lang="ru-RU" sz="1600" b="1" kern="1200" dirty="0" smtClean="0">
              <a:solidFill>
                <a:srgbClr val="00005C"/>
              </a:solidFill>
            </a:rPr>
            <a:t>на территории разных субъектов Российской Федерации</a:t>
          </a:r>
          <a:r>
            <a:rPr lang="ru-RU" sz="1600" kern="1200" dirty="0" smtClean="0">
              <a:solidFill>
                <a:srgbClr val="00005C"/>
              </a:solidFill>
            </a:rPr>
            <a:t>, сведения предоставляются обособленным подразделением </a:t>
          </a:r>
          <a:r>
            <a:rPr lang="ru-RU" sz="1600" b="1" kern="1200" dirty="0" smtClean="0">
              <a:solidFill>
                <a:srgbClr val="00005C"/>
              </a:solidFill>
            </a:rPr>
            <a:t>по месту своего нахождения. </a:t>
          </a:r>
          <a:endParaRPr lang="ru-RU" sz="1600" b="1" kern="1200" dirty="0">
            <a:solidFill>
              <a:srgbClr val="00005C"/>
            </a:solidFill>
          </a:endParaRPr>
        </a:p>
      </dsp:txBody>
      <dsp:txXfrm rot="-5400000">
        <a:off x="1179403" y="3037235"/>
        <a:ext cx="8066914" cy="9882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E2814-5808-4716-AD8C-68ACC185005D}">
      <dsp:nvSpPr>
        <dsp:cNvPr id="0" name=""/>
        <dsp:cNvSpPr/>
      </dsp:nvSpPr>
      <dsp:spPr>
        <a:xfrm>
          <a:off x="0" y="85437"/>
          <a:ext cx="5478496" cy="5478496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0E87B8-B87F-447D-B972-3B3818C5C1AB}">
      <dsp:nvSpPr>
        <dsp:cNvPr id="0" name=""/>
        <dsp:cNvSpPr/>
      </dsp:nvSpPr>
      <dsp:spPr>
        <a:xfrm>
          <a:off x="2739248" y="85437"/>
          <a:ext cx="6391578" cy="54784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Заполняют все организации</a:t>
          </a:r>
          <a:endParaRPr lang="ru-RU" sz="2000" kern="1200" dirty="0"/>
        </a:p>
      </dsp:txBody>
      <dsp:txXfrm>
        <a:off x="2739248" y="85437"/>
        <a:ext cx="3195789" cy="1643552"/>
      </dsp:txXfrm>
    </dsp:sp>
    <dsp:sp modelId="{FC0A700C-66E7-4D57-BECD-FB4A75A671C9}">
      <dsp:nvSpPr>
        <dsp:cNvPr id="0" name=""/>
        <dsp:cNvSpPr/>
      </dsp:nvSpPr>
      <dsp:spPr>
        <a:xfrm>
          <a:off x="958738" y="1728990"/>
          <a:ext cx="3561018" cy="3561018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-419062"/>
            <a:satOff val="-4829"/>
            <a:lumOff val="1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A1A635-C32C-44B8-912F-0497D7E6A3BE}">
      <dsp:nvSpPr>
        <dsp:cNvPr id="0" name=""/>
        <dsp:cNvSpPr/>
      </dsp:nvSpPr>
      <dsp:spPr>
        <a:xfrm>
          <a:off x="2739248" y="1728990"/>
          <a:ext cx="6391578" cy="35610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419062"/>
              <a:satOff val="-4829"/>
              <a:lumOff val="1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Если нет ИКТ и (или) списочной численности</a:t>
          </a:r>
          <a:endParaRPr lang="ru-RU" sz="2000" kern="1200" dirty="0"/>
        </a:p>
      </dsp:txBody>
      <dsp:txXfrm>
        <a:off x="2739248" y="1728990"/>
        <a:ext cx="3195789" cy="1643546"/>
      </dsp:txXfrm>
    </dsp:sp>
    <dsp:sp modelId="{613D085C-2467-49DB-9EE6-DF07C8CA19FE}">
      <dsp:nvSpPr>
        <dsp:cNvPr id="0" name=""/>
        <dsp:cNvSpPr/>
      </dsp:nvSpPr>
      <dsp:spPr>
        <a:xfrm>
          <a:off x="1917474" y="3372537"/>
          <a:ext cx="1643547" cy="1643547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92702C-514A-4D95-9E85-C3E6FD2D0328}">
      <dsp:nvSpPr>
        <dsp:cNvPr id="0" name=""/>
        <dsp:cNvSpPr/>
      </dsp:nvSpPr>
      <dsp:spPr>
        <a:xfrm>
          <a:off x="2739248" y="3372537"/>
          <a:ext cx="6391578" cy="16435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838123"/>
              <a:satOff val="-9658"/>
              <a:lumOff val="21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Не ведется хозяйственная деятельность</a:t>
          </a:r>
          <a:endParaRPr lang="ru-RU" sz="2000" kern="1200" dirty="0"/>
        </a:p>
      </dsp:txBody>
      <dsp:txXfrm>
        <a:off x="2739248" y="3372537"/>
        <a:ext cx="3195789" cy="1643547"/>
      </dsp:txXfrm>
    </dsp:sp>
    <dsp:sp modelId="{70BFCD03-32AD-4D24-98A8-D3086C0E6F88}">
      <dsp:nvSpPr>
        <dsp:cNvPr id="0" name=""/>
        <dsp:cNvSpPr/>
      </dsp:nvSpPr>
      <dsp:spPr>
        <a:xfrm>
          <a:off x="5935037" y="85437"/>
          <a:ext cx="3195789" cy="164355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mtClean="0"/>
            <a:t>Подраздел 1 (строки 101-111 графа 3)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mtClean="0"/>
            <a:t>Подраздел 3 (строки 601 – 604 графа 3)</a:t>
          </a:r>
          <a:endParaRPr lang="ru-RU" sz="2000" kern="1200" dirty="0"/>
        </a:p>
      </dsp:txBody>
      <dsp:txXfrm>
        <a:off x="5935037" y="85437"/>
        <a:ext cx="3195789" cy="1643552"/>
      </dsp:txXfrm>
    </dsp:sp>
    <dsp:sp modelId="{69C207D8-8AE7-4910-AF33-1CC30495DB59}">
      <dsp:nvSpPr>
        <dsp:cNvPr id="0" name=""/>
        <dsp:cNvSpPr/>
      </dsp:nvSpPr>
      <dsp:spPr>
        <a:xfrm>
          <a:off x="5935037" y="1728990"/>
          <a:ext cx="3195789" cy="164354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mtClean="0"/>
            <a:t>Строки 101 – 111=2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mtClean="0"/>
            <a:t>Строка 601=0</a:t>
          </a:r>
          <a:endParaRPr lang="ru-RU" sz="2000" kern="1200" dirty="0"/>
        </a:p>
      </dsp:txBody>
      <dsp:txXfrm>
        <a:off x="5935037" y="1728990"/>
        <a:ext cx="3195789" cy="1643546"/>
      </dsp:txXfrm>
    </dsp:sp>
    <dsp:sp modelId="{DFD7F1F1-B3FB-462F-8DC7-ED43A09AD5E4}">
      <dsp:nvSpPr>
        <dsp:cNvPr id="0" name=""/>
        <dsp:cNvSpPr/>
      </dsp:nvSpPr>
      <dsp:spPr>
        <a:xfrm>
          <a:off x="5935037" y="3372537"/>
          <a:ext cx="3195789" cy="164354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mtClean="0"/>
            <a:t>Письмо об отсутствии показателей в отчетном периоде</a:t>
          </a:r>
          <a:endParaRPr lang="ru-RU" sz="2000" kern="1200" dirty="0"/>
        </a:p>
      </dsp:txBody>
      <dsp:txXfrm>
        <a:off x="5935037" y="3372537"/>
        <a:ext cx="3195789" cy="16435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CD09D-5639-408F-BFBD-2F4D21551F46}">
      <dsp:nvSpPr>
        <dsp:cNvPr id="0" name=""/>
        <dsp:cNvSpPr/>
      </dsp:nvSpPr>
      <dsp:spPr>
        <a:xfrm>
          <a:off x="0" y="650168"/>
          <a:ext cx="8980371" cy="1033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1040CF-EC02-438A-8222-417B838BBFCD}">
      <dsp:nvSpPr>
        <dsp:cNvPr id="0" name=""/>
        <dsp:cNvSpPr/>
      </dsp:nvSpPr>
      <dsp:spPr>
        <a:xfrm>
          <a:off x="449018" y="45008"/>
          <a:ext cx="6286259" cy="1210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7606" tIns="0" rIns="237606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005C"/>
              </a:solidFill>
              <a:latin typeface="+mn-lt"/>
            </a:rPr>
            <a:t>Подраздел 5</a:t>
          </a:r>
          <a:r>
            <a:rPr lang="ru-RU" sz="1500" kern="1200" dirty="0" smtClean="0">
              <a:solidFill>
                <a:srgbClr val="00005C"/>
              </a:solidFill>
              <a:latin typeface="+mn-lt"/>
            </a:rPr>
            <a:t> представлен в новой редакции: </a:t>
          </a:r>
          <a:r>
            <a:rPr lang="ru-RU" sz="1500" u="sng" kern="1200" dirty="0" smtClean="0">
              <a:solidFill>
                <a:srgbClr val="00005C"/>
              </a:solidFill>
              <a:latin typeface="+mn-lt"/>
            </a:rPr>
            <a:t>«Затраты на внедрение и использование цифровых технологий в отчетном году»</a:t>
          </a:r>
          <a:r>
            <a:rPr lang="ru-RU" sz="1500" u="none" kern="1200" dirty="0" smtClean="0">
              <a:solidFill>
                <a:srgbClr val="00005C"/>
              </a:solidFill>
              <a:latin typeface="+mn-lt"/>
            </a:rPr>
            <a:t>;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005C"/>
              </a:solidFill>
              <a:latin typeface="+mn-lt"/>
            </a:rPr>
            <a:t>включена новая Справка 7 </a:t>
          </a:r>
          <a:r>
            <a:rPr lang="ru-RU" sz="1500" u="sng" kern="1200" dirty="0" smtClean="0">
              <a:solidFill>
                <a:srgbClr val="00005C"/>
              </a:solidFill>
              <a:latin typeface="+mn-lt"/>
            </a:rPr>
            <a:t>«Источники финансирования внутренних затрат на внедрение и использование цифровых технологий»;</a:t>
          </a:r>
          <a:endParaRPr lang="ru-RU" sz="1500" u="sng" kern="1200" dirty="0">
            <a:solidFill>
              <a:srgbClr val="00005C"/>
            </a:solidFill>
            <a:latin typeface="+mn-lt"/>
          </a:endParaRPr>
        </a:p>
      </dsp:txBody>
      <dsp:txXfrm>
        <a:off x="508101" y="104091"/>
        <a:ext cx="6168093" cy="1092154"/>
      </dsp:txXfrm>
    </dsp:sp>
    <dsp:sp modelId="{FC6D4BFC-457F-41BD-8CE9-B99A8E808F34}">
      <dsp:nvSpPr>
        <dsp:cNvPr id="0" name=""/>
        <dsp:cNvSpPr/>
      </dsp:nvSpPr>
      <dsp:spPr>
        <a:xfrm>
          <a:off x="0" y="2509928"/>
          <a:ext cx="8980371" cy="1033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FB59BE-7DE9-487E-99FC-09AE8A1513B6}">
      <dsp:nvSpPr>
        <dsp:cNvPr id="0" name=""/>
        <dsp:cNvSpPr/>
      </dsp:nvSpPr>
      <dsp:spPr>
        <a:xfrm>
          <a:off x="449018" y="1904768"/>
          <a:ext cx="6286259" cy="1210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7606" tIns="0" rIns="237606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005C"/>
              </a:solidFill>
              <a:latin typeface="+mn-lt"/>
            </a:rPr>
            <a:t>Подраздел 5 и Справку 7 </a:t>
          </a:r>
          <a:r>
            <a:rPr lang="ru-RU" sz="1500" kern="1200" dirty="0" smtClean="0">
              <a:solidFill>
                <a:srgbClr val="00005C"/>
              </a:solidFill>
              <a:latin typeface="+mn-lt"/>
            </a:rPr>
            <a:t>заполняют организации, являющиеся </a:t>
          </a:r>
          <a:r>
            <a:rPr lang="ru-RU" sz="1500" u="sng" kern="1200" dirty="0" smtClean="0">
              <a:solidFill>
                <a:srgbClr val="00005C"/>
              </a:solidFill>
              <a:latin typeface="+mn-lt"/>
            </a:rPr>
            <a:t>самостоятельным юридическим лицом</a:t>
          </a:r>
          <a:r>
            <a:rPr lang="ru-RU" sz="1500" kern="1200" dirty="0" smtClean="0">
              <a:solidFill>
                <a:srgbClr val="00005C"/>
              </a:solidFill>
              <a:latin typeface="+mn-lt"/>
            </a:rPr>
            <a:t>;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00005C"/>
              </a:solidFill>
              <a:latin typeface="+mn-lt"/>
            </a:rPr>
            <a:t>первичные статистические данные предоставляются </a:t>
          </a:r>
          <a:r>
            <a:rPr lang="ru-RU" sz="1500" u="sng" kern="1200" dirty="0" smtClean="0">
              <a:solidFill>
                <a:srgbClr val="00005C"/>
              </a:solidFill>
              <a:latin typeface="+mn-lt"/>
            </a:rPr>
            <a:t>в целом по юридическому лицу, включая сведения по обособленным подразделениям (в том числе – филиалам).</a:t>
          </a:r>
          <a:endParaRPr lang="ru-RU" sz="1500" u="sng" kern="1200" dirty="0">
            <a:solidFill>
              <a:srgbClr val="00005C"/>
            </a:solidFill>
            <a:latin typeface="+mn-lt"/>
          </a:endParaRPr>
        </a:p>
      </dsp:txBody>
      <dsp:txXfrm>
        <a:off x="508101" y="1963851"/>
        <a:ext cx="6168093" cy="1092154"/>
      </dsp:txXfrm>
    </dsp:sp>
    <dsp:sp modelId="{6A407365-2107-41C4-AAB9-F924BF5E8DE5}">
      <dsp:nvSpPr>
        <dsp:cNvPr id="0" name=""/>
        <dsp:cNvSpPr/>
      </dsp:nvSpPr>
      <dsp:spPr>
        <a:xfrm>
          <a:off x="0" y="4369688"/>
          <a:ext cx="8980371" cy="1033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A3B107-9CAF-465C-8795-EE84C82B4FAE}">
      <dsp:nvSpPr>
        <dsp:cNvPr id="0" name=""/>
        <dsp:cNvSpPr/>
      </dsp:nvSpPr>
      <dsp:spPr>
        <a:xfrm>
          <a:off x="449018" y="3764528"/>
          <a:ext cx="6286259" cy="1210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7606" tIns="0" rIns="237606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00005C"/>
              </a:solidFill>
              <a:latin typeface="+mn-lt"/>
            </a:rPr>
            <a:t>При разработке информации по подразделам формы, заполняемым в стоимостных единицах измерения, особое внимание следует обратить на </a:t>
          </a:r>
          <a:r>
            <a:rPr lang="ru-RU" sz="1500" kern="1200" dirty="0" err="1" smtClean="0">
              <a:solidFill>
                <a:srgbClr val="00005C"/>
              </a:solidFill>
              <a:latin typeface="+mn-lt"/>
            </a:rPr>
            <a:t>значность</a:t>
          </a:r>
          <a:r>
            <a:rPr lang="ru-RU" sz="1500" kern="1200" dirty="0" smtClean="0">
              <a:solidFill>
                <a:srgbClr val="00005C"/>
              </a:solidFill>
              <a:latin typeface="+mn-lt"/>
            </a:rPr>
            <a:t> показателей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005C"/>
              </a:solidFill>
              <a:latin typeface="+mn-lt"/>
            </a:rPr>
            <a:t>по подразделам 5, 7, 8 </a:t>
          </a:r>
          <a:r>
            <a:rPr lang="ru-RU" sz="1500" kern="1200" dirty="0" smtClean="0">
              <a:solidFill>
                <a:srgbClr val="00005C"/>
              </a:solidFill>
              <a:latin typeface="+mn-lt"/>
            </a:rPr>
            <a:t>(строки заполняются </a:t>
          </a:r>
          <a:r>
            <a:rPr lang="ru-RU" sz="1500" b="1" kern="1200" dirty="0" smtClean="0">
              <a:solidFill>
                <a:srgbClr val="00005C"/>
              </a:solidFill>
              <a:latin typeface="+mn-lt"/>
            </a:rPr>
            <a:t>в тыс. рублей).</a:t>
          </a:r>
          <a:endParaRPr lang="ru-RU" sz="1500" b="1" kern="1200" dirty="0">
            <a:solidFill>
              <a:srgbClr val="00005C"/>
            </a:solidFill>
            <a:latin typeface="+mn-lt"/>
          </a:endParaRPr>
        </a:p>
      </dsp:txBody>
      <dsp:txXfrm>
        <a:off x="508101" y="3823611"/>
        <a:ext cx="6168093" cy="10921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B5CC4-EC60-403F-854A-FA25F25B4097}">
      <dsp:nvSpPr>
        <dsp:cNvPr id="0" name=""/>
        <dsp:cNvSpPr/>
      </dsp:nvSpPr>
      <dsp:spPr>
        <a:xfrm>
          <a:off x="236421" y="10352"/>
          <a:ext cx="7495813" cy="65683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  <a:latin typeface="+mn-lt"/>
            </a:rPr>
            <a:t>Обратить внимание:</a:t>
          </a:r>
          <a:endParaRPr lang="ru-RU" sz="2800" b="1" i="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255659" y="29590"/>
        <a:ext cx="7457337" cy="618361"/>
      </dsp:txXfrm>
    </dsp:sp>
    <dsp:sp modelId="{B465C3EE-E11B-43DD-8EE4-772E3E601867}">
      <dsp:nvSpPr>
        <dsp:cNvPr id="0" name=""/>
        <dsp:cNvSpPr/>
      </dsp:nvSpPr>
      <dsp:spPr>
        <a:xfrm>
          <a:off x="986002" y="667190"/>
          <a:ext cx="531330" cy="5402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0264"/>
              </a:lnTo>
              <a:lnTo>
                <a:pt x="531330" y="540264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23E78E-C933-4DD6-8273-ECCD800FA38A}">
      <dsp:nvSpPr>
        <dsp:cNvPr id="0" name=""/>
        <dsp:cNvSpPr/>
      </dsp:nvSpPr>
      <dsp:spPr>
        <a:xfrm>
          <a:off x="1517332" y="901045"/>
          <a:ext cx="6986866" cy="61281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5C"/>
              </a:solidFill>
              <a:latin typeface="+mn-lt"/>
            </a:rPr>
            <a:t>изменение бланка формы (утвержден </a:t>
          </a:r>
          <a:r>
            <a:rPr lang="ru-RU" sz="1600" b="1" kern="1200" dirty="0" smtClean="0">
              <a:solidFill>
                <a:srgbClr val="FF0000"/>
              </a:solidFill>
              <a:latin typeface="+mn-lt"/>
            </a:rPr>
            <a:t>Приказом Росстата от 18.07.2019 № 410</a:t>
          </a:r>
          <a:r>
            <a:rPr lang="ru-RU" sz="1600" b="1" kern="1200" dirty="0" smtClean="0">
              <a:solidFill>
                <a:srgbClr val="00005C"/>
              </a:solidFill>
              <a:latin typeface="+mn-lt"/>
            </a:rPr>
            <a:t>)</a:t>
          </a:r>
          <a:endParaRPr lang="ru-RU" sz="1600" b="1" i="0" kern="1200" dirty="0">
            <a:solidFill>
              <a:srgbClr val="00005C"/>
            </a:solidFill>
            <a:latin typeface="+mn-lt"/>
            <a:cs typeface="Times New Roman" pitchFamily="18" charset="0"/>
          </a:endParaRPr>
        </a:p>
      </dsp:txBody>
      <dsp:txXfrm>
        <a:off x="1535281" y="918994"/>
        <a:ext cx="6950968" cy="576920"/>
      </dsp:txXfrm>
    </dsp:sp>
    <dsp:sp modelId="{E6934B4F-1CFE-4B06-A09A-D0983E7F721A}">
      <dsp:nvSpPr>
        <dsp:cNvPr id="0" name=""/>
        <dsp:cNvSpPr/>
      </dsp:nvSpPr>
      <dsp:spPr>
        <a:xfrm>
          <a:off x="986002" y="667190"/>
          <a:ext cx="531609" cy="13412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1254"/>
              </a:lnTo>
              <a:lnTo>
                <a:pt x="531609" y="1341254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645238-DD04-4474-8E07-AD6E8E71DDEE}">
      <dsp:nvSpPr>
        <dsp:cNvPr id="0" name=""/>
        <dsp:cNvSpPr/>
      </dsp:nvSpPr>
      <dsp:spPr>
        <a:xfrm>
          <a:off x="1517611" y="1685536"/>
          <a:ext cx="6986317" cy="64581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shade val="50000"/>
              <a:hueOff val="260175"/>
              <a:satOff val="-15029"/>
              <a:lumOff val="16513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relaxedInset"/>
          <a:bevelB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00005C"/>
              </a:solidFill>
              <a:latin typeface="+mn-lt"/>
            </a:rPr>
            <a:t>обязательное изучение Указаний по заполнению формы;</a:t>
          </a:r>
          <a:endParaRPr lang="ru-RU" sz="1600" b="1" i="0" kern="1200" dirty="0">
            <a:solidFill>
              <a:srgbClr val="00005C"/>
            </a:solidFill>
            <a:latin typeface="+mn-lt"/>
            <a:cs typeface="Times New Roman" pitchFamily="18" charset="0"/>
          </a:endParaRPr>
        </a:p>
      </dsp:txBody>
      <dsp:txXfrm>
        <a:off x="1536526" y="1704451"/>
        <a:ext cx="6948487" cy="607985"/>
      </dsp:txXfrm>
    </dsp:sp>
    <dsp:sp modelId="{2D960CD0-1C2C-44B5-8C40-9154BCFE85D3}">
      <dsp:nvSpPr>
        <dsp:cNvPr id="0" name=""/>
        <dsp:cNvSpPr/>
      </dsp:nvSpPr>
      <dsp:spPr>
        <a:xfrm>
          <a:off x="986002" y="667190"/>
          <a:ext cx="609849" cy="2221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1851"/>
              </a:lnTo>
              <a:lnTo>
                <a:pt x="609849" y="2221851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4B3FA1-BCE3-4EE7-A431-4A0A74EC4B43}">
      <dsp:nvSpPr>
        <dsp:cNvPr id="0" name=""/>
        <dsp:cNvSpPr/>
      </dsp:nvSpPr>
      <dsp:spPr>
        <a:xfrm>
          <a:off x="1595851" y="2512414"/>
          <a:ext cx="7085279" cy="75325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shade val="50000"/>
              <a:hueOff val="520350"/>
              <a:satOff val="-30057"/>
              <a:lumOff val="3302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152400" h="508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5C"/>
              </a:solidFill>
              <a:latin typeface="+mn-lt"/>
            </a:rPr>
            <a:t>специализированный характер данного наблюдения требует привлекать к заполнению формы специалистов ИКТ;</a:t>
          </a:r>
          <a:endParaRPr lang="ru-RU" sz="1600" b="1" i="0" kern="1200" dirty="0">
            <a:solidFill>
              <a:srgbClr val="00005C"/>
            </a:solidFill>
            <a:latin typeface="+mn-lt"/>
            <a:cs typeface="Times New Roman" pitchFamily="18" charset="0"/>
          </a:endParaRPr>
        </a:p>
      </dsp:txBody>
      <dsp:txXfrm>
        <a:off x="1617913" y="2534476"/>
        <a:ext cx="7041155" cy="709130"/>
      </dsp:txXfrm>
    </dsp:sp>
    <dsp:sp modelId="{513C38E9-A7AA-4177-9187-92778A9E40A5}">
      <dsp:nvSpPr>
        <dsp:cNvPr id="0" name=""/>
        <dsp:cNvSpPr/>
      </dsp:nvSpPr>
      <dsp:spPr>
        <a:xfrm>
          <a:off x="986002" y="667190"/>
          <a:ext cx="524683" cy="2961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1263"/>
              </a:lnTo>
              <a:lnTo>
                <a:pt x="524683" y="2961263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A54847-53AE-4840-BC80-89433642309B}">
      <dsp:nvSpPr>
        <dsp:cNvPr id="0" name=""/>
        <dsp:cNvSpPr/>
      </dsp:nvSpPr>
      <dsp:spPr>
        <a:xfrm>
          <a:off x="1510685" y="3437307"/>
          <a:ext cx="6990714" cy="38229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shade val="50000"/>
              <a:hueOff val="780526"/>
              <a:satOff val="-45086"/>
              <a:lumOff val="4953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152400" h="508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5C"/>
              </a:solidFill>
              <a:latin typeface="+mn-lt"/>
            </a:rPr>
            <a:t>срок предоставления отчета – </a:t>
          </a:r>
          <a:r>
            <a:rPr lang="ru-RU" sz="1600" b="1" kern="1200" dirty="0" smtClean="0">
              <a:solidFill>
                <a:srgbClr val="FF0000"/>
              </a:solidFill>
              <a:latin typeface="+mn-lt"/>
            </a:rPr>
            <a:t>не позднее 25 марта 2020 года</a:t>
          </a:r>
          <a:endParaRPr lang="ru-RU" sz="1600" b="1" kern="1200" dirty="0">
            <a:solidFill>
              <a:srgbClr val="FF0000"/>
            </a:solidFill>
            <a:latin typeface="+mn-lt"/>
          </a:endParaRPr>
        </a:p>
      </dsp:txBody>
      <dsp:txXfrm>
        <a:off x="1521882" y="3448504"/>
        <a:ext cx="6968320" cy="359898"/>
      </dsp:txXfrm>
    </dsp:sp>
    <dsp:sp modelId="{E372A387-303A-4E7C-9F50-ADCD66CFC181}">
      <dsp:nvSpPr>
        <dsp:cNvPr id="0" name=""/>
        <dsp:cNvSpPr/>
      </dsp:nvSpPr>
      <dsp:spPr>
        <a:xfrm>
          <a:off x="986002" y="667190"/>
          <a:ext cx="520290" cy="3659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59973"/>
              </a:lnTo>
              <a:lnTo>
                <a:pt x="520290" y="3659973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348E2E-80F9-477E-AD9D-A9846D498D53}">
      <dsp:nvSpPr>
        <dsp:cNvPr id="0" name=""/>
        <dsp:cNvSpPr/>
      </dsp:nvSpPr>
      <dsp:spPr>
        <a:xfrm>
          <a:off x="1506293" y="4021962"/>
          <a:ext cx="7259534" cy="61040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shade val="50000"/>
              <a:hueOff val="520350"/>
              <a:satOff val="-30057"/>
              <a:lumOff val="3302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152400" h="508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00005C"/>
              </a:solidFill>
              <a:latin typeface="+mn-lt"/>
            </a:rPr>
            <a:t>приоритетным формат предоставления отчетов – по телекоммуникационным каналам связи с ЭЦП;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u="sng" kern="1200" dirty="0" smtClean="0">
              <a:solidFill>
                <a:srgbClr val="FF0000"/>
              </a:solidFill>
              <a:latin typeface="+mn-lt"/>
            </a:rPr>
            <a:t>использовать актуальную версию </a:t>
          </a:r>
          <a:r>
            <a:rPr lang="en-US" sz="1600" b="1" u="sng" kern="1200" dirty="0" smtClean="0">
              <a:solidFill>
                <a:srgbClr val="FF0000"/>
              </a:solidFill>
              <a:latin typeface="+mn-lt"/>
            </a:rPr>
            <a:t>xml</a:t>
          </a:r>
          <a:r>
            <a:rPr lang="ru-RU" sz="1600" b="1" u="sng" kern="1200" dirty="0" smtClean="0">
              <a:solidFill>
                <a:srgbClr val="FF0000"/>
              </a:solidFill>
              <a:latin typeface="+mn-lt"/>
            </a:rPr>
            <a:t>-шаблона;</a:t>
          </a:r>
          <a:endParaRPr lang="ru-RU" sz="1600" b="1" i="0" u="sng" kern="1200" dirty="0">
            <a:solidFill>
              <a:srgbClr val="FF0000"/>
            </a:solidFill>
            <a:latin typeface="+mn-lt"/>
            <a:cs typeface="Times New Roman" pitchFamily="18" charset="0"/>
          </a:endParaRPr>
        </a:p>
      </dsp:txBody>
      <dsp:txXfrm>
        <a:off x="1524171" y="4039840"/>
        <a:ext cx="7223778" cy="574645"/>
      </dsp:txXfrm>
    </dsp:sp>
    <dsp:sp modelId="{522E463F-EA34-454D-9AD9-E3A0D46F2A4F}">
      <dsp:nvSpPr>
        <dsp:cNvPr id="0" name=""/>
        <dsp:cNvSpPr/>
      </dsp:nvSpPr>
      <dsp:spPr>
        <a:xfrm>
          <a:off x="986002" y="667190"/>
          <a:ext cx="516725" cy="44002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0247"/>
              </a:lnTo>
              <a:lnTo>
                <a:pt x="516725" y="4400247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62F38A-EF85-4003-9773-5C032CEC73A3}">
      <dsp:nvSpPr>
        <dsp:cNvPr id="0" name=""/>
        <dsp:cNvSpPr/>
      </dsp:nvSpPr>
      <dsp:spPr>
        <a:xfrm>
          <a:off x="1502728" y="4776919"/>
          <a:ext cx="7157421" cy="58103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shade val="50000"/>
              <a:hueOff val="260175"/>
              <a:satOff val="-15029"/>
              <a:lumOff val="16513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152400" h="508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5C"/>
              </a:solidFill>
              <a:latin typeface="+mn-lt"/>
            </a:rPr>
            <a:t>письма от организаций с формулировкой «В организации отсутствуют информационные и коммуникационные технологии» </a:t>
          </a:r>
          <a:r>
            <a:rPr lang="ru-RU" sz="1600" b="1" u="sng" kern="1200" dirty="0" smtClean="0">
              <a:solidFill>
                <a:srgbClr val="00005C"/>
              </a:solidFill>
              <a:latin typeface="+mn-lt"/>
            </a:rPr>
            <a:t>не принимаются</a:t>
          </a:r>
          <a:endParaRPr lang="ru-RU" sz="1600" b="1" u="sng" kern="1200" dirty="0">
            <a:solidFill>
              <a:srgbClr val="00005C"/>
            </a:solidFill>
            <a:latin typeface="+mn-lt"/>
          </a:endParaRPr>
        </a:p>
      </dsp:txBody>
      <dsp:txXfrm>
        <a:off x="1519746" y="4793937"/>
        <a:ext cx="7123385" cy="546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831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831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83DFE82-9EB9-4856-9FA4-9F9CE1D01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690900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686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5710"/>
            <a:ext cx="5438775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24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F52F3DB-3989-48EA-868A-EE235AEB92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540061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77850" y="1371600"/>
            <a:ext cx="8505952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77850" y="3228536"/>
            <a:ext cx="8509254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0FA13E-8EF7-41C4-8B7D-53AC40A87715}" type="datetime1">
              <a:rPr lang="ru-RU" smtClean="0"/>
              <a:pPr>
                <a:defRPr/>
              </a:pPr>
              <a:t>27.02.2020</a:t>
            </a:fld>
            <a:endParaRPr lang="ru-R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Федеральная служба государственной статистики</a:t>
            </a:r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2C2983-9A4B-42AD-BD5C-12053D6B85B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097ACF-6575-456D-90A3-656DE634514C}" type="datetime1">
              <a:rPr lang="ru-RU" smtClean="0"/>
              <a:pPr>
                <a:defRPr/>
              </a:pPr>
              <a:t>27.02.2020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Федеральная служба государственной статистики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E64740-C234-428E-856D-3B8883D5891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914402"/>
            <a:ext cx="222885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914402"/>
            <a:ext cx="652145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AB4ADE-EBCA-44A0-A763-5303B6E51554}" type="datetime1">
              <a:rPr lang="ru-RU" smtClean="0"/>
              <a:pPr>
                <a:defRPr/>
              </a:pPr>
              <a:t>27.02.2020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Федеральная служба государственной статистики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05AC3C-D6CD-41FD-9B39-E94C6659553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867845-A726-4583-9E5B-13769C601C17}" type="datetime1">
              <a:rPr lang="ru-RU" smtClean="0"/>
              <a:pPr>
                <a:defRPr/>
              </a:pPr>
              <a:t>27.02.2020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Федеральная служба государственной статистики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0BAEF-4407-4B77-8BC9-EDDF2E3524C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548" y="1316736"/>
            <a:ext cx="84201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548" y="2704664"/>
            <a:ext cx="84201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F2B3C1-206E-4C0D-81E6-645871D3917C}" type="datetime1">
              <a:rPr lang="ru-RU" smtClean="0"/>
              <a:pPr>
                <a:defRPr/>
              </a:pPr>
              <a:t>27.02.2020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Федеральная служба государственной статистики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6C488-48FB-40B3-9502-FD88F8144FB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D49228-3C08-4E37-B36A-817A5A507111}" type="datetime1">
              <a:rPr lang="ru-RU" smtClean="0"/>
              <a:pPr>
                <a:defRPr/>
              </a:pPr>
              <a:t>27.02.2020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Федеральная служба государственной статистики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C39CDF-1395-4A0D-9CFF-2E31C60425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855248"/>
            <a:ext cx="4376870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32111" y="1859758"/>
            <a:ext cx="4378590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5300" y="2514600"/>
            <a:ext cx="437687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514600"/>
            <a:ext cx="437859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0D52E2-6C08-483A-A5CB-2C688C2852A3}" type="datetime1">
              <a:rPr lang="ru-RU" smtClean="0"/>
              <a:pPr>
                <a:defRPr/>
              </a:pPr>
              <a:t>27.02.2020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Федеральная служба государственной статистики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9CE4A-1DA0-436B-9D9F-962C9B2DFAF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9795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B285AD-6BE2-4856-93D0-E2B6FCF0E7E1}" type="datetime1">
              <a:rPr lang="ru-RU" smtClean="0"/>
              <a:pPr>
                <a:defRPr/>
              </a:pPr>
              <a:t>27.02.2020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Федеральная служба государственной статистики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20E85-36CA-408B-A0D5-3DB8361955D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6CE290-34B1-444F-85AB-92C4CFCDA08B}" type="datetime1">
              <a:rPr lang="ru-RU" smtClean="0"/>
              <a:pPr>
                <a:defRPr/>
              </a:pPr>
              <a:t>27.02.2020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Федеральная служба государственной статистики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1CA646-FCDE-4F23-9BE9-0D5B7BA80A1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514352"/>
            <a:ext cx="29718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42950" y="1676400"/>
            <a:ext cx="29718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72971" y="1676400"/>
            <a:ext cx="5537729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01D6A5-F977-4781-8BF5-E9D0D9CA1E31}" type="datetime1">
              <a:rPr lang="ru-RU" smtClean="0"/>
              <a:pPr>
                <a:defRPr/>
              </a:pPr>
              <a:t>27.02.2020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Федеральная служба государственной статистики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2B5DAF-4CCF-4D0E-BC87-07E00699484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429566" y="1108077"/>
            <a:ext cx="569595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671145" y="5359769"/>
            <a:ext cx="168402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176997"/>
            <a:ext cx="2397252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" y="2828785"/>
            <a:ext cx="239395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3BAC63-4151-4BDF-B468-84B4A3A56CF5}" type="datetime1">
              <a:rPr lang="ru-RU" smtClean="0"/>
              <a:pPr>
                <a:defRPr/>
              </a:pPr>
              <a:t>27.02.2020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Федеральная служба государственной статистики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50300" y="6356351"/>
            <a:ext cx="660400" cy="365125"/>
          </a:xfrm>
        </p:spPr>
        <p:txBody>
          <a:bodyPr/>
          <a:lstStyle/>
          <a:p>
            <a:pPr>
              <a:defRPr/>
            </a:pPr>
            <a:fld id="{A78689BC-5880-4A5A-B03C-8A3FC6B4C40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776276" y="1199517"/>
            <a:ext cx="500253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0319" y="5816600"/>
            <a:ext cx="992663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746625" y="6219826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0319" y="-7144"/>
            <a:ext cx="992663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746625" y="-7144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95300" y="1935480"/>
            <a:ext cx="89154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7894B1D-E155-415B-839B-4695538DC4A8}" type="datetime1">
              <a:rPr lang="ru-RU" smtClean="0"/>
              <a:pPr>
                <a:defRPr/>
              </a:pPr>
              <a:t>27.02.2020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889250" y="6356351"/>
            <a:ext cx="36322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Федеральная служба государственной статистики</a:t>
            </a: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585200" y="6356351"/>
            <a:ext cx="8255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532FF91-F07E-4847-9C62-F2578E708C7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2" name="Group 1"/>
          <p:cNvGrpSpPr/>
          <p:nvPr/>
        </p:nvGrpSpPr>
        <p:grpSpPr>
          <a:xfrm>
            <a:off x="-20602" y="202408"/>
            <a:ext cx="9945594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4" r:id="rId1"/>
    <p:sldLayoutId id="2147484455" r:id="rId2"/>
    <p:sldLayoutId id="2147484456" r:id="rId3"/>
    <p:sldLayoutId id="2147484457" r:id="rId4"/>
    <p:sldLayoutId id="2147484458" r:id="rId5"/>
    <p:sldLayoutId id="2147484459" r:id="rId6"/>
    <p:sldLayoutId id="2147484460" r:id="rId7"/>
    <p:sldLayoutId id="2147484461" r:id="rId8"/>
    <p:sldLayoutId id="2147484462" r:id="rId9"/>
    <p:sldLayoutId id="2147484463" r:id="rId10"/>
    <p:sldLayoutId id="2147484464" r:id="rId11"/>
  </p:sldLayoutIdLst>
  <p:transition spd="slow">
    <p:wipe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5400" y="110660"/>
            <a:ext cx="9776968" cy="4325154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sz="3200" b="1" dirty="0">
                <a:solidFill>
                  <a:srgbClr val="00005C"/>
                </a:solidFill>
                <a:latin typeface="Times New Roman" pitchFamily="18" charset="0"/>
                <a:cs typeface="Times New Roman" pitchFamily="18" charset="0"/>
              </a:rPr>
              <a:t>О порядке предоставления </a:t>
            </a:r>
            <a:r>
              <a:rPr lang="ru-RU" sz="3200" b="1" dirty="0" smtClean="0">
                <a:solidFill>
                  <a:srgbClr val="00005C"/>
                </a:solidFill>
                <a:latin typeface="Times New Roman" pitchFamily="18" charset="0"/>
                <a:cs typeface="Times New Roman" pitchFamily="18" charset="0"/>
              </a:rPr>
              <a:t>отчета </a:t>
            </a:r>
            <a:r>
              <a:rPr lang="ru-RU" sz="3200" b="1" dirty="0">
                <a:solidFill>
                  <a:srgbClr val="00005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00005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005C"/>
                </a:solidFill>
                <a:latin typeface="Times New Roman" pitchFamily="18" charset="0"/>
                <a:cs typeface="Times New Roman" pitchFamily="18" charset="0"/>
              </a:rPr>
              <a:t>по форме № 3-информ</a:t>
            </a:r>
            <a:br>
              <a:rPr lang="ru-RU" sz="3200" b="1" dirty="0">
                <a:solidFill>
                  <a:srgbClr val="00005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005C"/>
                </a:solidFill>
                <a:latin typeface="Times New Roman" pitchFamily="18" charset="0"/>
                <a:cs typeface="Times New Roman" pitchFamily="18" charset="0"/>
              </a:rPr>
              <a:t>«Сведения об использовании информационных и коммуникационных технологий и производстве вычислительной техники, программного обеспечения и оказании услуг в этих сферах» </a:t>
            </a:r>
          </a:p>
        </p:txBody>
      </p:sp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1363663" y="188913"/>
            <a:ext cx="7021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  <p:grpSp>
        <p:nvGrpSpPr>
          <p:cNvPr id="2" name="Группа 1"/>
          <p:cNvGrpSpPr/>
          <p:nvPr/>
        </p:nvGrpSpPr>
        <p:grpSpPr>
          <a:xfrm>
            <a:off x="25400" y="110659"/>
            <a:ext cx="9880600" cy="595019"/>
            <a:chOff x="25400" y="110659"/>
            <a:chExt cx="9880600" cy="767229"/>
          </a:xfrm>
        </p:grpSpPr>
        <p:pic>
          <p:nvPicPr>
            <p:cNvPr id="15364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5275" y="233363"/>
              <a:ext cx="2413000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5" name="Picture 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32558"/>
            <a:stretch>
              <a:fillRect/>
            </a:stretch>
          </p:blipFill>
          <p:spPr bwMode="auto">
            <a:xfrm>
              <a:off x="25400" y="233363"/>
              <a:ext cx="285750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6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2555875" y="233363"/>
              <a:ext cx="1627188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7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4060825" y="233363"/>
              <a:ext cx="1627188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8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5561013" y="233363"/>
              <a:ext cx="1627187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9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7059613" y="233363"/>
              <a:ext cx="1627187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0" name="TextBox 1"/>
            <p:cNvSpPr txBox="1">
              <a:spLocks noChangeArrowheads="1"/>
            </p:cNvSpPr>
            <p:nvPr/>
          </p:nvSpPr>
          <p:spPr bwMode="auto">
            <a:xfrm>
              <a:off x="990600" y="110659"/>
              <a:ext cx="8915400" cy="595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ТЕРРИТОРИАЛЬНЫЙ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ОРГАН ФЕДЕРАЛЬНОЙ СЛУЖБЫ</a:t>
              </a:r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ГОСУДАРСТВЕННОЙ СТАТИСТИКИ</a:t>
              </a:r>
            </a:p>
            <a:p>
              <a:pPr algn="ctr"/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ПО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ПЕРМСКОМУ КРАЮ</a:t>
              </a:r>
            </a:p>
          </p:txBody>
        </p:sp>
        <p:pic>
          <p:nvPicPr>
            <p:cNvPr id="15371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8278813" y="234950"/>
              <a:ext cx="1627187" cy="642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5936105" y="5169529"/>
            <a:ext cx="3747802" cy="1396163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ct val="10000"/>
              </a:spcBef>
              <a:spcAft>
                <a:spcPct val="30000"/>
              </a:spcAft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Малышева Анна Сергеевна</a:t>
            </a:r>
          </a:p>
          <a:p>
            <a:pPr marL="0" indent="0">
              <a:lnSpc>
                <a:spcPct val="110000"/>
              </a:lnSpc>
              <a:spcBef>
                <a:spcPct val="10000"/>
              </a:spcBef>
              <a:spcAft>
                <a:spcPct val="30000"/>
              </a:spcAft>
              <a:buFont typeface="Wingdings 2" pitchFamily="18" charset="2"/>
              <a:buNone/>
              <a:defRPr/>
            </a:pP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Заместитель начальника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Отдела статистики труда, науки, образования и культуры</a:t>
            </a: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12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5400" y="110659"/>
            <a:ext cx="9880600" cy="595019"/>
            <a:chOff x="25400" y="110659"/>
            <a:chExt cx="9880600" cy="767229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5275" y="233363"/>
              <a:ext cx="2413000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32558"/>
            <a:stretch>
              <a:fillRect/>
            </a:stretch>
          </p:blipFill>
          <p:spPr bwMode="auto">
            <a:xfrm>
              <a:off x="25400" y="233363"/>
              <a:ext cx="285750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2555875" y="233363"/>
              <a:ext cx="1627188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4060825" y="233363"/>
              <a:ext cx="1627188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5561013" y="233363"/>
              <a:ext cx="1627187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7059613" y="233363"/>
              <a:ext cx="1627187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1"/>
            <p:cNvSpPr txBox="1">
              <a:spLocks noChangeArrowheads="1"/>
            </p:cNvSpPr>
            <p:nvPr/>
          </p:nvSpPr>
          <p:spPr bwMode="auto">
            <a:xfrm>
              <a:off x="990600" y="110659"/>
              <a:ext cx="8915400" cy="595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ТЕРРИТОРИАЛЬНЫЙ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ОРГАН ФЕДЕРАЛЬНОЙ СЛУЖБЫ</a:t>
              </a:r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ГОСУДАРСТВЕННОЙ СТАТИСТИКИ</a:t>
              </a:r>
            </a:p>
            <a:p>
              <a:pPr algn="ctr"/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ПО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ПЕРМСКОМУ КРАЮ</a:t>
              </a:r>
            </a:p>
          </p:txBody>
        </p:sp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8278813" y="234950"/>
              <a:ext cx="1627187" cy="642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1737" t="25123" r="33605" b="49552"/>
          <a:stretch/>
        </p:blipFill>
        <p:spPr bwMode="auto">
          <a:xfrm>
            <a:off x="100319" y="1219792"/>
            <a:ext cx="9548199" cy="210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5198166" y="1537844"/>
            <a:ext cx="1331842" cy="241260"/>
          </a:xfrm>
          <a:prstGeom prst="rect">
            <a:avLst/>
          </a:prstGeom>
          <a:noFill/>
          <a:ln>
            <a:solidFill>
              <a:srgbClr val="2B2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00005C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374606" y="2071886"/>
            <a:ext cx="404614" cy="3210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68275" y="3886200"/>
            <a:ext cx="9591742" cy="27023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5C"/>
                </a:solidFill>
              </a:rPr>
              <a:t>Общее количество </a:t>
            </a:r>
            <a:r>
              <a:rPr lang="ru-RU" sz="1400" u="sng" dirty="0" smtClean="0">
                <a:solidFill>
                  <a:srgbClr val="00005C"/>
                </a:solidFill>
              </a:rPr>
              <a:t>персональных компьютеров</a:t>
            </a:r>
            <a:r>
              <a:rPr lang="ru-RU" sz="1400" dirty="0" smtClean="0">
                <a:solidFill>
                  <a:srgbClr val="00005C"/>
                </a:solidFill>
              </a:rPr>
              <a:t>, </a:t>
            </a:r>
          </a:p>
          <a:p>
            <a:pPr algn="ctr"/>
            <a:r>
              <a:rPr lang="ru-RU" sz="1400" dirty="0" smtClean="0">
                <a:solidFill>
                  <a:srgbClr val="00005C"/>
                </a:solidFill>
              </a:rPr>
              <a:t>включая </a:t>
            </a:r>
            <a:r>
              <a:rPr lang="ru-RU" sz="1400" u="sng" dirty="0" smtClean="0">
                <a:solidFill>
                  <a:srgbClr val="00005C"/>
                </a:solidFill>
              </a:rPr>
              <a:t>ноутбуки и другие ПК</a:t>
            </a:r>
            <a:r>
              <a:rPr lang="ru-RU" sz="1400" dirty="0" smtClean="0">
                <a:solidFill>
                  <a:srgbClr val="00005C"/>
                </a:solidFill>
              </a:rPr>
              <a:t>, используемые в организации независимо от того </a:t>
            </a:r>
          </a:p>
          <a:p>
            <a:pPr algn="ctr"/>
            <a:r>
              <a:rPr lang="ru-RU" sz="1400" dirty="0" smtClean="0">
                <a:solidFill>
                  <a:srgbClr val="00005C"/>
                </a:solidFill>
              </a:rPr>
              <a:t>находятся ли они </a:t>
            </a:r>
            <a:r>
              <a:rPr lang="ru-RU" sz="1400" u="sng" dirty="0" smtClean="0">
                <a:solidFill>
                  <a:srgbClr val="00005C"/>
                </a:solidFill>
              </a:rPr>
              <a:t>на балансе организации, </a:t>
            </a:r>
          </a:p>
          <a:p>
            <a:pPr algn="ctr"/>
            <a:r>
              <a:rPr lang="ru-RU" sz="1400" u="sng" dirty="0" smtClean="0">
                <a:solidFill>
                  <a:srgbClr val="00005C"/>
                </a:solidFill>
              </a:rPr>
              <a:t>взяты в аренду, </a:t>
            </a:r>
          </a:p>
          <a:p>
            <a:pPr algn="ctr"/>
            <a:r>
              <a:rPr lang="ru-RU" sz="1400" u="sng" dirty="0" smtClean="0">
                <a:solidFill>
                  <a:srgbClr val="00005C"/>
                </a:solidFill>
              </a:rPr>
              <a:t>в пользование, </a:t>
            </a:r>
          </a:p>
          <a:p>
            <a:pPr algn="ctr"/>
            <a:r>
              <a:rPr lang="ru-RU" sz="1400" u="sng" dirty="0" smtClean="0">
                <a:solidFill>
                  <a:srgbClr val="00005C"/>
                </a:solidFill>
              </a:rPr>
              <a:t>в распоряжение, </a:t>
            </a:r>
          </a:p>
          <a:p>
            <a:pPr algn="ctr"/>
            <a:r>
              <a:rPr lang="ru-RU" sz="1400" u="sng" dirty="0" smtClean="0">
                <a:solidFill>
                  <a:srgbClr val="00005C"/>
                </a:solidFill>
              </a:rPr>
              <a:t>поступили безвозмездно, </a:t>
            </a:r>
          </a:p>
          <a:p>
            <a:pPr algn="ctr"/>
            <a:r>
              <a:rPr lang="ru-RU" sz="1400" u="sng" dirty="0" smtClean="0">
                <a:solidFill>
                  <a:srgbClr val="00005C"/>
                </a:solidFill>
              </a:rPr>
              <a:t>а также получены для производства работ на иных условиях. </a:t>
            </a:r>
          </a:p>
          <a:p>
            <a:pPr algn="ctr"/>
            <a:endParaRPr lang="ru-RU" sz="1400" b="1" u="sng" dirty="0">
              <a:solidFill>
                <a:srgbClr val="00005C"/>
              </a:solidFill>
            </a:endParaRPr>
          </a:p>
          <a:p>
            <a:pPr algn="ctr"/>
            <a:endParaRPr lang="ru-RU" sz="1400" b="1" u="sng" dirty="0" smtClean="0">
              <a:solidFill>
                <a:srgbClr val="00005C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005C"/>
                </a:solidFill>
              </a:rPr>
              <a:t>Домашние персональные компьютеры</a:t>
            </a:r>
            <a:r>
              <a:rPr lang="ru-RU" sz="1400" dirty="0" smtClean="0">
                <a:solidFill>
                  <a:srgbClr val="00005C"/>
                </a:solidFill>
              </a:rPr>
              <a:t> в отчет </a:t>
            </a:r>
            <a:r>
              <a:rPr lang="ru-RU" sz="1400" u="sng" dirty="0" smtClean="0">
                <a:solidFill>
                  <a:srgbClr val="00005C"/>
                </a:solidFill>
              </a:rPr>
              <a:t>не включаются.</a:t>
            </a:r>
            <a:endParaRPr lang="ru-RU" sz="1400" u="sng" dirty="0">
              <a:solidFill>
                <a:srgbClr val="00005C"/>
              </a:solidFill>
            </a:endParaRPr>
          </a:p>
        </p:txBody>
      </p:sp>
      <p:cxnSp>
        <p:nvCxnSpPr>
          <p:cNvPr id="16" name="Прямая со стрелкой 15"/>
          <p:cNvCxnSpPr>
            <a:endCxn id="14" idx="5"/>
          </p:cNvCxnSpPr>
          <p:nvPr/>
        </p:nvCxnSpPr>
        <p:spPr>
          <a:xfrm flipH="1" flipV="1">
            <a:off x="6719966" y="2345934"/>
            <a:ext cx="1777991" cy="154026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43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737" t="50161" r="33605" b="17754"/>
          <a:stretch/>
        </p:blipFill>
        <p:spPr bwMode="auto">
          <a:xfrm>
            <a:off x="168275" y="1116530"/>
            <a:ext cx="9482621" cy="293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7998594" y="856648"/>
            <a:ext cx="134753" cy="519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202147" y="1376413"/>
            <a:ext cx="1167322" cy="162025"/>
          </a:xfrm>
          <a:prstGeom prst="rect">
            <a:avLst/>
          </a:prstGeom>
          <a:noFill/>
          <a:ln>
            <a:solidFill>
              <a:srgbClr val="2B2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00005C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8154725" y="2297089"/>
            <a:ext cx="346510" cy="2887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11150" y="4567917"/>
            <a:ext cx="4119193" cy="14710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5C"/>
                </a:solidFill>
              </a:rPr>
              <a:t>Максимальная скорость</a:t>
            </a:r>
            <a:r>
              <a:rPr lang="ru-RU" sz="1400" dirty="0" smtClean="0">
                <a:solidFill>
                  <a:srgbClr val="00005C"/>
                </a:solidFill>
              </a:rPr>
              <a:t> доступа к Интернету определяется </a:t>
            </a:r>
            <a:r>
              <a:rPr lang="ru-RU" sz="1400" u="sng" dirty="0" smtClean="0">
                <a:solidFill>
                  <a:srgbClr val="00005C"/>
                </a:solidFill>
              </a:rPr>
              <a:t>по самому быстродействующему</a:t>
            </a:r>
            <a:r>
              <a:rPr lang="ru-RU" sz="1400" dirty="0" smtClean="0">
                <a:solidFill>
                  <a:srgbClr val="00005C"/>
                </a:solidFill>
              </a:rPr>
              <a:t> из используемых организацией видов подключения к Интернету:</a:t>
            </a:r>
            <a:endParaRPr lang="ru-RU" sz="1400" dirty="0">
              <a:solidFill>
                <a:srgbClr val="00005C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648752" y="4573774"/>
            <a:ext cx="5078896" cy="14710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rgbClr val="00005C"/>
              </a:solidFill>
            </a:endParaRPr>
          </a:p>
          <a:p>
            <a:pPr algn="ctr"/>
            <a:endParaRPr lang="ru-RU" sz="1400" dirty="0" smtClean="0">
              <a:solidFill>
                <a:srgbClr val="00005C"/>
              </a:solidFill>
            </a:endParaRPr>
          </a:p>
          <a:p>
            <a:pPr algn="ctr"/>
            <a:r>
              <a:rPr lang="ru-RU" sz="1400" dirty="0" smtClean="0">
                <a:solidFill>
                  <a:srgbClr val="00005C"/>
                </a:solidFill>
              </a:rPr>
              <a:t>  код 1 – ниже 256 Кбит/сек;</a:t>
            </a:r>
          </a:p>
          <a:p>
            <a:pPr algn="ctr"/>
            <a:r>
              <a:rPr lang="ru-RU" sz="1400" dirty="0" smtClean="0">
                <a:solidFill>
                  <a:srgbClr val="00005C"/>
                </a:solidFill>
              </a:rPr>
              <a:t>код 2 – 256-511 Кбит/сек;</a:t>
            </a:r>
          </a:p>
          <a:p>
            <a:pPr algn="ctr"/>
            <a:r>
              <a:rPr lang="ru-RU" sz="1400" dirty="0" smtClean="0">
                <a:solidFill>
                  <a:srgbClr val="00005C"/>
                </a:solidFill>
              </a:rPr>
              <a:t>код 3 – 512 Кбит/сек-1,9 Мбит/сек;</a:t>
            </a:r>
          </a:p>
          <a:p>
            <a:pPr algn="ctr"/>
            <a:r>
              <a:rPr lang="ru-RU" sz="1400" dirty="0" smtClean="0">
                <a:solidFill>
                  <a:srgbClr val="00005C"/>
                </a:solidFill>
              </a:rPr>
              <a:t>код 4 – 2,0-30,0 Мбит/сек;</a:t>
            </a:r>
          </a:p>
          <a:p>
            <a:pPr algn="ctr"/>
            <a:r>
              <a:rPr lang="ru-RU" sz="1400" dirty="0" smtClean="0">
                <a:solidFill>
                  <a:srgbClr val="00005C"/>
                </a:solidFill>
              </a:rPr>
              <a:t>код 5 – 30,1-100,0 Мбит/сек;</a:t>
            </a:r>
          </a:p>
          <a:p>
            <a:pPr algn="ctr"/>
            <a:r>
              <a:rPr lang="ru-RU" sz="1400" dirty="0" smtClean="0">
                <a:solidFill>
                  <a:srgbClr val="00005C"/>
                </a:solidFill>
              </a:rPr>
              <a:t>код 6 – выше 100,0 Мбит/сек;</a:t>
            </a:r>
          </a:p>
          <a:p>
            <a:pPr algn="ctr"/>
            <a:endParaRPr lang="ru-RU" sz="1400" dirty="0" smtClean="0">
              <a:solidFill>
                <a:srgbClr val="00005C"/>
              </a:solidFill>
            </a:endParaRPr>
          </a:p>
          <a:p>
            <a:pPr algn="ctr"/>
            <a:endParaRPr lang="ru-RU" sz="1400" dirty="0">
              <a:solidFill>
                <a:srgbClr val="00005C"/>
              </a:solidFill>
            </a:endParaRPr>
          </a:p>
        </p:txBody>
      </p:sp>
      <p:cxnSp>
        <p:nvCxnSpPr>
          <p:cNvPr id="28" name="Прямая со стрелкой 27"/>
          <p:cNvCxnSpPr>
            <a:stCxn id="27" idx="0"/>
            <a:endCxn id="25" idx="4"/>
          </p:cNvCxnSpPr>
          <p:nvPr/>
        </p:nvCxnSpPr>
        <p:spPr>
          <a:xfrm flipV="1">
            <a:off x="7188200" y="2585847"/>
            <a:ext cx="1139780" cy="198792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25400" y="110659"/>
            <a:ext cx="9880600" cy="595019"/>
            <a:chOff x="25400" y="110659"/>
            <a:chExt cx="9880600" cy="767229"/>
          </a:xfrm>
        </p:grpSpPr>
        <p:pic>
          <p:nvPicPr>
            <p:cNvPr id="23" name="Picture 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5275" y="233363"/>
              <a:ext cx="2413000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32558"/>
            <a:stretch>
              <a:fillRect/>
            </a:stretch>
          </p:blipFill>
          <p:spPr bwMode="auto">
            <a:xfrm>
              <a:off x="25400" y="233363"/>
              <a:ext cx="285750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2555875" y="233363"/>
              <a:ext cx="1627188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4060825" y="233363"/>
              <a:ext cx="1627188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5561013" y="233363"/>
              <a:ext cx="1627187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7059613" y="233363"/>
              <a:ext cx="1627187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Box 1"/>
            <p:cNvSpPr txBox="1">
              <a:spLocks noChangeArrowheads="1"/>
            </p:cNvSpPr>
            <p:nvPr/>
          </p:nvSpPr>
          <p:spPr bwMode="auto">
            <a:xfrm>
              <a:off x="990600" y="110659"/>
              <a:ext cx="8915400" cy="595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ТЕРРИТОРИАЛЬНЫЙ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ОРГАН ФЕДЕРАЛЬНОЙ СЛУЖБЫ</a:t>
              </a:r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ГОСУДАРСТВЕННОЙ СТАТИСТИКИ</a:t>
              </a:r>
            </a:p>
            <a:p>
              <a:pPr algn="ctr"/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ПО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ПЕРМСКОМУ КРАЮ</a:t>
              </a:r>
            </a:p>
          </p:txBody>
        </p:sp>
        <p:pic>
          <p:nvPicPr>
            <p:cNvPr id="35" name="Picture 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8278813" y="234950"/>
              <a:ext cx="1627187" cy="642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82711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579" t="37895" r="33526" b="24912"/>
          <a:stretch>
            <a:fillRect/>
          </a:stretch>
        </p:blipFill>
        <p:spPr bwMode="auto">
          <a:xfrm>
            <a:off x="105752" y="4143230"/>
            <a:ext cx="9673516" cy="2584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8065972" y="4052235"/>
            <a:ext cx="134753" cy="519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 l="1737" t="20491" r="33526" b="28531"/>
          <a:stretch>
            <a:fillRect/>
          </a:stretch>
        </p:blipFill>
        <p:spPr bwMode="auto">
          <a:xfrm>
            <a:off x="105751" y="808465"/>
            <a:ext cx="9555084" cy="3192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Прямоугольник 18"/>
          <p:cNvSpPr/>
          <p:nvPr/>
        </p:nvSpPr>
        <p:spPr>
          <a:xfrm>
            <a:off x="8210980" y="3442635"/>
            <a:ext cx="1251284" cy="558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005C"/>
                </a:solidFill>
              </a:rPr>
              <a:t>1 </a:t>
            </a:r>
            <a:r>
              <a:rPr lang="ru-RU" sz="1800" b="1" dirty="0" smtClean="0">
                <a:solidFill>
                  <a:srgbClr val="00005C"/>
                </a:solidFill>
              </a:rPr>
              <a:t>или 2</a:t>
            </a:r>
            <a:endParaRPr lang="ru-RU" sz="1800" b="1" dirty="0">
              <a:solidFill>
                <a:srgbClr val="00005C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8374364" y="3543699"/>
            <a:ext cx="298383" cy="3561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539530" y="3755455"/>
            <a:ext cx="346510" cy="2887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8497506" y="4830280"/>
            <a:ext cx="1251284" cy="558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005C"/>
                </a:solidFill>
              </a:rPr>
              <a:t>1 </a:t>
            </a:r>
            <a:r>
              <a:rPr lang="ru-RU" sz="1800" b="1" dirty="0" smtClean="0">
                <a:solidFill>
                  <a:srgbClr val="00005C"/>
                </a:solidFill>
              </a:rPr>
              <a:t>или 2</a:t>
            </a:r>
            <a:endParaRPr lang="ru-RU" sz="1800" b="1" dirty="0">
              <a:solidFill>
                <a:srgbClr val="00005C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7663109" y="4963427"/>
            <a:ext cx="407469" cy="3785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8629050" y="4961824"/>
            <a:ext cx="298383" cy="3561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/>
          <p:cNvCxnSpPr>
            <a:stCxn id="20" idx="4"/>
            <a:endCxn id="24" idx="1"/>
          </p:cNvCxnSpPr>
          <p:nvPr/>
        </p:nvCxnSpPr>
        <p:spPr>
          <a:xfrm>
            <a:off x="8523556" y="3899834"/>
            <a:ext cx="149191" cy="111414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3482741" y="4369869"/>
            <a:ext cx="1794937" cy="202131"/>
          </a:xfrm>
          <a:prstGeom prst="rect">
            <a:avLst/>
          </a:prstGeom>
          <a:noFill/>
          <a:ln>
            <a:solidFill>
              <a:srgbClr val="2B2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00005C"/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25400" y="110659"/>
            <a:ext cx="9880600" cy="595019"/>
            <a:chOff x="25400" y="110659"/>
            <a:chExt cx="9880600" cy="767229"/>
          </a:xfrm>
        </p:grpSpPr>
        <p:pic>
          <p:nvPicPr>
            <p:cNvPr id="27" name="Picture 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5275" y="233363"/>
              <a:ext cx="2413000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32558"/>
            <a:stretch>
              <a:fillRect/>
            </a:stretch>
          </p:blipFill>
          <p:spPr bwMode="auto">
            <a:xfrm>
              <a:off x="25400" y="233363"/>
              <a:ext cx="285750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2555875" y="233363"/>
              <a:ext cx="1627188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4060825" y="233363"/>
              <a:ext cx="1627188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5561013" y="233363"/>
              <a:ext cx="1627187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7059613" y="233363"/>
              <a:ext cx="1627187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Box 1"/>
            <p:cNvSpPr txBox="1">
              <a:spLocks noChangeArrowheads="1"/>
            </p:cNvSpPr>
            <p:nvPr/>
          </p:nvSpPr>
          <p:spPr bwMode="auto">
            <a:xfrm>
              <a:off x="990600" y="110659"/>
              <a:ext cx="8915400" cy="595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ТЕРРИТОРИАЛЬНЫЙ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ОРГАН ФЕДЕРАЛЬНОЙ СЛУЖБЫ</a:t>
              </a:r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ГОСУДАРСТВЕННОЙ СТАТИСТИКИ</a:t>
              </a:r>
            </a:p>
            <a:p>
              <a:pPr algn="ctr"/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ПО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ПЕРМСКОМУ КРАЮ</a:t>
              </a:r>
            </a:p>
          </p:txBody>
        </p:sp>
        <p:pic>
          <p:nvPicPr>
            <p:cNvPr id="35" name="Picture 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8278813" y="234950"/>
              <a:ext cx="1627187" cy="642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56363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579" t="20491" r="33369" b="53465"/>
          <a:stretch>
            <a:fillRect/>
          </a:stretch>
        </p:blipFill>
        <p:spPr bwMode="auto">
          <a:xfrm>
            <a:off x="356135" y="2300438"/>
            <a:ext cx="9402992" cy="23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ямоугольник 17"/>
          <p:cNvSpPr/>
          <p:nvPr/>
        </p:nvSpPr>
        <p:spPr>
          <a:xfrm>
            <a:off x="6331819" y="2675824"/>
            <a:ext cx="2022909" cy="182880"/>
          </a:xfrm>
          <a:prstGeom prst="rect">
            <a:avLst/>
          </a:prstGeom>
          <a:noFill/>
          <a:ln>
            <a:solidFill>
              <a:srgbClr val="2B2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00005C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4004" y="500515"/>
            <a:ext cx="9336505" cy="17806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5C"/>
                </a:solidFill>
              </a:rPr>
              <a:t>Исключен контроль:</a:t>
            </a:r>
          </a:p>
          <a:p>
            <a:pPr algn="ctr"/>
            <a:r>
              <a:rPr lang="ru-RU" dirty="0" smtClean="0">
                <a:solidFill>
                  <a:srgbClr val="00005C"/>
                </a:solidFill>
              </a:rPr>
              <a:t>код «1» в строке 101 и/или строке 102 графы 3 </a:t>
            </a:r>
          </a:p>
          <a:p>
            <a:pPr algn="ctr"/>
            <a:r>
              <a:rPr lang="ru-RU" dirty="0" smtClean="0">
                <a:solidFill>
                  <a:srgbClr val="00005C"/>
                </a:solidFill>
              </a:rPr>
              <a:t>при строке 602 графы 3 </a:t>
            </a:r>
            <a:r>
              <a:rPr lang="en-US" dirty="0" smtClean="0">
                <a:solidFill>
                  <a:srgbClr val="00005C"/>
                </a:solidFill>
              </a:rPr>
              <a:t>&gt;</a:t>
            </a:r>
            <a:r>
              <a:rPr lang="ru-RU" dirty="0" smtClean="0">
                <a:solidFill>
                  <a:srgbClr val="00005C"/>
                </a:solidFill>
              </a:rPr>
              <a:t>0</a:t>
            </a:r>
            <a:endParaRPr lang="ru-RU" dirty="0">
              <a:solidFill>
                <a:srgbClr val="00005C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2762451" y="1597794"/>
            <a:ext cx="3917482" cy="423511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0800000" flipV="1">
            <a:off x="2800956" y="1568917"/>
            <a:ext cx="3907852" cy="423509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375386" y="5043637"/>
            <a:ext cx="9317254" cy="1519187"/>
          </a:xfrm>
          <a:prstGeom prst="rect">
            <a:avLst/>
          </a:prstGeom>
          <a:solidFill>
            <a:srgbClr val="99CCFF"/>
          </a:solidFill>
          <a:ln>
            <a:solidFill>
              <a:srgbClr val="2B2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5C"/>
                </a:solidFill>
              </a:rPr>
              <a:t>Обязательно</a:t>
            </a:r>
            <a:r>
              <a:rPr lang="ru-RU" sz="1600" dirty="0" smtClean="0">
                <a:solidFill>
                  <a:srgbClr val="00005C"/>
                </a:solidFill>
              </a:rPr>
              <a:t> расписать наименование класса программ в соответствии с </a:t>
            </a:r>
            <a:r>
              <a:rPr lang="ru-RU" sz="1600" u="sng" dirty="0" smtClean="0">
                <a:solidFill>
                  <a:srgbClr val="00005C"/>
                </a:solidFill>
              </a:rPr>
              <a:t>Классификатором программ для электронных вычислительных машин и баз данных</a:t>
            </a:r>
            <a:r>
              <a:rPr lang="ru-RU" sz="1600" dirty="0" smtClean="0">
                <a:solidFill>
                  <a:srgbClr val="00005C"/>
                </a:solidFill>
              </a:rPr>
              <a:t>, утвержденных приказом </a:t>
            </a:r>
            <a:r>
              <a:rPr lang="ru-RU" sz="1600" dirty="0" err="1" smtClean="0">
                <a:solidFill>
                  <a:srgbClr val="00005C"/>
                </a:solidFill>
              </a:rPr>
              <a:t>Минкомсвязи</a:t>
            </a:r>
            <a:r>
              <a:rPr lang="ru-RU" sz="1600" dirty="0" smtClean="0">
                <a:solidFill>
                  <a:srgbClr val="00005C"/>
                </a:solidFill>
              </a:rPr>
              <a:t> России от 31.12.2015 № 621 (зарегистрирован Минюстом России 19.02.2016 № 41160).</a:t>
            </a:r>
            <a:endParaRPr lang="ru-RU" sz="1600" dirty="0">
              <a:solidFill>
                <a:srgbClr val="00005C"/>
              </a:solidFill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 rot="5400000" flipH="1" flipV="1">
            <a:off x="3629521" y="4398747"/>
            <a:ext cx="1269740" cy="79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 flipH="1" flipV="1">
            <a:off x="3936737" y="4283242"/>
            <a:ext cx="1116527" cy="42351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5400000" flipH="1" flipV="1">
            <a:off x="4167740" y="4273619"/>
            <a:ext cx="875897" cy="64489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19"/>
          <p:cNvGrpSpPr/>
          <p:nvPr/>
        </p:nvGrpSpPr>
        <p:grpSpPr>
          <a:xfrm>
            <a:off x="25400" y="110659"/>
            <a:ext cx="9880600" cy="595019"/>
            <a:chOff x="25400" y="110659"/>
            <a:chExt cx="9880600" cy="767229"/>
          </a:xfrm>
        </p:grpSpPr>
        <p:pic>
          <p:nvPicPr>
            <p:cNvPr id="23" name="Picture 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5275" y="233363"/>
              <a:ext cx="2413000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32558"/>
            <a:stretch>
              <a:fillRect/>
            </a:stretch>
          </p:blipFill>
          <p:spPr bwMode="auto">
            <a:xfrm>
              <a:off x="25400" y="233363"/>
              <a:ext cx="285750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2555875" y="233363"/>
              <a:ext cx="1627188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4060825" y="233363"/>
              <a:ext cx="1627188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5561013" y="233363"/>
              <a:ext cx="1627187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7059613" y="233363"/>
              <a:ext cx="1627187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Box 1"/>
            <p:cNvSpPr txBox="1">
              <a:spLocks noChangeArrowheads="1"/>
            </p:cNvSpPr>
            <p:nvPr/>
          </p:nvSpPr>
          <p:spPr bwMode="auto">
            <a:xfrm>
              <a:off x="990600" y="110659"/>
              <a:ext cx="8915400" cy="595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ТЕРРИТОРИАЛЬНЫЙ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ОРГАН ФЕДЕРАЛЬНОЙ СЛУЖБЫ</a:t>
              </a:r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ГОСУДАРСТВЕННОЙ СТАТИСТИКИ</a:t>
              </a:r>
            </a:p>
            <a:p>
              <a:pPr algn="ctr"/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ПО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ПЕРМСКОМУ КРАЮ</a:t>
              </a:r>
            </a:p>
          </p:txBody>
        </p:sp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8278813" y="234950"/>
              <a:ext cx="1627187" cy="642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9270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Схема 16"/>
          <p:cNvGraphicFramePr/>
          <p:nvPr/>
        </p:nvGraphicFramePr>
        <p:xfrm>
          <a:off x="606391" y="1116531"/>
          <a:ext cx="8980371" cy="5447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25400" y="110659"/>
            <a:ext cx="9880600" cy="595019"/>
            <a:chOff x="25400" y="110659"/>
            <a:chExt cx="9880600" cy="767229"/>
          </a:xfrm>
        </p:grpSpPr>
        <p:pic>
          <p:nvPicPr>
            <p:cNvPr id="15" name="Picture 8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5275" y="233363"/>
              <a:ext cx="2413000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8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32558"/>
            <a:stretch>
              <a:fillRect/>
            </a:stretch>
          </p:blipFill>
          <p:spPr bwMode="auto">
            <a:xfrm>
              <a:off x="25400" y="233363"/>
              <a:ext cx="285750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8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2555875" y="233363"/>
              <a:ext cx="1627188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4060825" y="233363"/>
              <a:ext cx="1627188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5561013" y="233363"/>
              <a:ext cx="1627187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8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7059613" y="233363"/>
              <a:ext cx="1627187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1"/>
            <p:cNvSpPr txBox="1">
              <a:spLocks noChangeArrowheads="1"/>
            </p:cNvSpPr>
            <p:nvPr/>
          </p:nvSpPr>
          <p:spPr bwMode="auto">
            <a:xfrm>
              <a:off x="990600" y="110659"/>
              <a:ext cx="8915400" cy="595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ТЕРРИТОРИАЛЬНЫЙ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ОРГАН ФЕДЕРАЛЬНОЙ СЛУЖБЫ</a:t>
              </a:r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ГОСУДАРСТВЕННОЙ СТАТИСТИКИ</a:t>
              </a:r>
            </a:p>
            <a:p>
              <a:pPr algn="ctr"/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ПО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ПЕРМСКОМУ КРАЮ</a:t>
              </a:r>
            </a:p>
          </p:txBody>
        </p:sp>
        <p:pic>
          <p:nvPicPr>
            <p:cNvPr id="23" name="Picture 8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8278813" y="234950"/>
              <a:ext cx="1627187" cy="642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19443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0659415"/>
              </p:ext>
            </p:extLst>
          </p:nvPr>
        </p:nvGraphicFramePr>
        <p:xfrm>
          <a:off x="529390" y="1106906"/>
          <a:ext cx="8765828" cy="5601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25400" y="110659"/>
            <a:ext cx="9880600" cy="595019"/>
            <a:chOff x="25400" y="110659"/>
            <a:chExt cx="9880600" cy="767229"/>
          </a:xfrm>
        </p:grpSpPr>
        <p:pic>
          <p:nvPicPr>
            <p:cNvPr id="15" name="Picture 8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5275" y="233363"/>
              <a:ext cx="2413000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8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32558"/>
            <a:stretch>
              <a:fillRect/>
            </a:stretch>
          </p:blipFill>
          <p:spPr bwMode="auto">
            <a:xfrm>
              <a:off x="25400" y="233363"/>
              <a:ext cx="285750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8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2555875" y="233363"/>
              <a:ext cx="1627188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8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4060825" y="233363"/>
              <a:ext cx="1627188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5561013" y="233363"/>
              <a:ext cx="1627187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7059613" y="233363"/>
              <a:ext cx="1627187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1"/>
            <p:cNvSpPr txBox="1">
              <a:spLocks noChangeArrowheads="1"/>
            </p:cNvSpPr>
            <p:nvPr/>
          </p:nvSpPr>
          <p:spPr bwMode="auto">
            <a:xfrm>
              <a:off x="990600" y="110659"/>
              <a:ext cx="8915400" cy="595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ТЕРРИТОРИАЛЬНЫЙ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ОРГАН ФЕДЕРАЛЬНОЙ СЛУЖБЫ</a:t>
              </a:r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ГОСУДАРСТВЕННОЙ СТАТИСТИКИ</a:t>
              </a:r>
            </a:p>
            <a:p>
              <a:pPr algn="ctr"/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ПО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ПЕРМСКОМУ КРАЮ</a:t>
              </a:r>
            </a:p>
          </p:txBody>
        </p:sp>
        <p:pic>
          <p:nvPicPr>
            <p:cNvPr id="22" name="Picture 8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8278813" y="234950"/>
              <a:ext cx="1627187" cy="642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97954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514755" y="1599033"/>
            <a:ext cx="89154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u="sng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 случае отсутствия события направляется отчет с обязательным заполнением строк: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4000" b="1" dirty="0" smtClean="0"/>
          </a:p>
          <a:p>
            <a:endParaRPr lang="ru-RU" sz="40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sz="4000" b="1" dirty="0" smtClean="0">
                <a:solidFill>
                  <a:srgbClr val="002060"/>
                </a:solidFill>
              </a:rPr>
              <a:t>Подраздел </a:t>
            </a:r>
            <a:r>
              <a:rPr lang="en-US" sz="4000" b="1" dirty="0">
                <a:solidFill>
                  <a:srgbClr val="002060"/>
                </a:solidFill>
              </a:rPr>
              <a:t>I</a:t>
            </a:r>
            <a:r>
              <a:rPr lang="ru-RU" sz="4000" b="1" dirty="0">
                <a:solidFill>
                  <a:srgbClr val="002060"/>
                </a:solidFill>
              </a:rPr>
              <a:t> (стр. 101-111 графа 3</a:t>
            </a:r>
            <a:r>
              <a:rPr lang="ru-RU" sz="4000" b="1" dirty="0" smtClean="0">
                <a:solidFill>
                  <a:srgbClr val="002060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4000" b="1" dirty="0" smtClean="0">
                <a:solidFill>
                  <a:srgbClr val="002060"/>
                </a:solidFill>
              </a:rPr>
              <a:t>Подраздел </a:t>
            </a:r>
            <a:r>
              <a:rPr lang="ru-RU" sz="4000" b="1" dirty="0">
                <a:solidFill>
                  <a:srgbClr val="002060"/>
                </a:solidFill>
              </a:rPr>
              <a:t>6 (стр. 601-604 графа 3</a:t>
            </a:r>
            <a:r>
              <a:rPr lang="ru-RU" sz="4000" b="1" dirty="0" smtClean="0">
                <a:solidFill>
                  <a:srgbClr val="002060"/>
                </a:solidFill>
              </a:rPr>
              <a:t>) </a:t>
            </a:r>
          </a:p>
          <a:p>
            <a:pPr marL="0" indent="0">
              <a:buNone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Остальные строчки нулями и прочерками </a:t>
            </a:r>
            <a:r>
              <a:rPr lang="ru-RU" sz="2400" b="1" u="sng" dirty="0" smtClean="0">
                <a:solidFill>
                  <a:srgbClr val="C00000"/>
                </a:solidFill>
              </a:rPr>
              <a:t>НЕ ЗАПОЛНЯТЬ</a:t>
            </a:r>
            <a:endParaRPr lang="ru-RU" sz="2400" b="1" u="sng" dirty="0">
              <a:solidFill>
                <a:srgbClr val="C00000"/>
              </a:solidFill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25400" y="110659"/>
            <a:ext cx="9880600" cy="595019"/>
            <a:chOff x="25400" y="110659"/>
            <a:chExt cx="9880600" cy="767229"/>
          </a:xfrm>
        </p:grpSpPr>
        <p:pic>
          <p:nvPicPr>
            <p:cNvPr id="16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5275" y="233363"/>
              <a:ext cx="2413000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32558"/>
            <a:stretch>
              <a:fillRect/>
            </a:stretch>
          </p:blipFill>
          <p:spPr bwMode="auto">
            <a:xfrm>
              <a:off x="25400" y="233363"/>
              <a:ext cx="285750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2555875" y="233363"/>
              <a:ext cx="1627188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4060825" y="233363"/>
              <a:ext cx="1627188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5561013" y="233363"/>
              <a:ext cx="1627187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7059613" y="233363"/>
              <a:ext cx="1627187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1"/>
            <p:cNvSpPr txBox="1">
              <a:spLocks noChangeArrowheads="1"/>
            </p:cNvSpPr>
            <p:nvPr/>
          </p:nvSpPr>
          <p:spPr bwMode="auto">
            <a:xfrm>
              <a:off x="990600" y="110659"/>
              <a:ext cx="8915400" cy="595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ТЕРРИТОРИАЛЬНЫЙ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ОРГАН ФЕДЕРАЛЬНОЙ СЛУЖБЫ</a:t>
              </a:r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ГОСУДАРСТВЕННОЙ СТАТИСТИКИ</a:t>
              </a:r>
            </a:p>
            <a:p>
              <a:pPr algn="ctr"/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ПО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ПЕРМСКОМУ КРАЮ</a:t>
              </a:r>
            </a:p>
          </p:txBody>
        </p:sp>
        <p:pic>
          <p:nvPicPr>
            <p:cNvPr id="23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8278813" y="234950"/>
              <a:ext cx="1627187" cy="642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69551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133" y="1097280"/>
            <a:ext cx="9846868" cy="80467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005C"/>
                </a:solidFill>
              </a:rPr>
              <a:t>Кодекс РФ об административных правонарушениях </a:t>
            </a:r>
            <a:br>
              <a:rPr lang="ru-RU" sz="2800" b="1" dirty="0" smtClean="0">
                <a:solidFill>
                  <a:srgbClr val="00005C"/>
                </a:solidFill>
              </a:rPr>
            </a:br>
            <a:r>
              <a:rPr lang="ru-RU" sz="2800" b="1" dirty="0" smtClean="0">
                <a:solidFill>
                  <a:srgbClr val="00005C"/>
                </a:solidFill>
              </a:rPr>
              <a:t>от 30.12.2001 № 195-ФЗ  (статья 13.19)</a:t>
            </a:r>
            <a:endParaRPr lang="ru-RU" sz="2800" b="1" dirty="0">
              <a:solidFill>
                <a:srgbClr val="00005C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302531"/>
              </p:ext>
            </p:extLst>
          </p:nvPr>
        </p:nvGraphicFramePr>
        <p:xfrm>
          <a:off x="231593" y="2098307"/>
          <a:ext cx="9451422" cy="4417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8595"/>
                <a:gridCol w="5582827"/>
              </a:tblGrid>
              <a:tr h="651835"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ru-RU" sz="3000" dirty="0" smtClean="0"/>
                        <a:t>Размер штрафа</a:t>
                      </a:r>
                      <a:endParaRPr lang="ru-RU" sz="3000" dirty="0"/>
                    </a:p>
                  </a:txBody>
                  <a:tcPr marL="84406" marR="84406"/>
                </a:tc>
              </a:tr>
              <a:tr h="506983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Должностные лица </a:t>
                      </a:r>
                      <a:endParaRPr lang="ru-RU" sz="2200" b="1" dirty="0">
                        <a:solidFill>
                          <a:srgbClr val="002060"/>
                        </a:solidFill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от 10</a:t>
                      </a:r>
                      <a:r>
                        <a:rPr lang="en-US" sz="2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000 до 20</a:t>
                      </a:r>
                      <a:r>
                        <a:rPr lang="en-US" sz="2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000 рублей</a:t>
                      </a:r>
                      <a:endParaRPr lang="ru-RU" sz="2200" b="1" dirty="0">
                        <a:solidFill>
                          <a:srgbClr val="002060"/>
                        </a:solidFill>
                      </a:endParaRPr>
                    </a:p>
                  </a:txBody>
                  <a:tcPr marL="84406" marR="84406"/>
                </a:tc>
              </a:tr>
              <a:tr h="506983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Юридические лица </a:t>
                      </a:r>
                      <a:endParaRPr lang="ru-RU" sz="2200" b="1" dirty="0">
                        <a:solidFill>
                          <a:srgbClr val="002060"/>
                        </a:solidFill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от 20</a:t>
                      </a:r>
                      <a:r>
                        <a:rPr lang="en-US" sz="2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000 до 70</a:t>
                      </a:r>
                      <a:r>
                        <a:rPr lang="en-US" sz="2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000 рублей</a:t>
                      </a:r>
                      <a:endParaRPr lang="ru-RU" sz="2200" b="1" dirty="0">
                        <a:solidFill>
                          <a:srgbClr val="002060"/>
                        </a:solidFill>
                      </a:endParaRPr>
                    </a:p>
                  </a:txBody>
                  <a:tcPr marL="84406" marR="84406"/>
                </a:tc>
              </a:tr>
              <a:tr h="1738228">
                <a:tc gridSpan="2">
                  <a:txBody>
                    <a:bodyPr/>
                    <a:lstStyle/>
                    <a:p>
                      <a:pPr algn="ctr"/>
                      <a:endParaRPr lang="en-US" sz="20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sz="2500" b="1" dirty="0" smtClean="0">
                          <a:solidFill>
                            <a:srgbClr val="C00000"/>
                          </a:solidFill>
                        </a:rPr>
                        <a:t>ПОВТОРНО</a:t>
                      </a:r>
                      <a:r>
                        <a:rPr lang="ru-RU" sz="2500" b="1" baseline="0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r>
                        <a:rPr lang="en-US" sz="2500" b="1" baseline="0" dirty="0" smtClean="0">
                          <a:solidFill>
                            <a:srgbClr val="C00000"/>
                          </a:solidFill>
                        </a:rPr>
                        <a:t>  </a:t>
                      </a:r>
                      <a:r>
                        <a:rPr lang="ru-RU" sz="2500" b="1" baseline="0" dirty="0" smtClean="0">
                          <a:solidFill>
                            <a:srgbClr val="C00000"/>
                          </a:solidFill>
                        </a:rPr>
                        <a:t> АДМИНИСТРАТИВНОЕ </a:t>
                      </a:r>
                      <a:r>
                        <a:rPr lang="en-US" sz="2500" b="1" baseline="0" dirty="0" smtClean="0">
                          <a:solidFill>
                            <a:srgbClr val="C00000"/>
                          </a:solidFill>
                        </a:rPr>
                        <a:t>  </a:t>
                      </a:r>
                      <a:r>
                        <a:rPr lang="ru-RU" sz="2500" b="1" baseline="0" dirty="0" smtClean="0">
                          <a:solidFill>
                            <a:srgbClr val="C00000"/>
                          </a:solidFill>
                        </a:rPr>
                        <a:t>ПРАВОНАРУШЕНИЕ</a:t>
                      </a:r>
                      <a:endParaRPr lang="en-US" sz="2500" b="1" baseline="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 marL="84406" marR="8440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6983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rgbClr val="002060"/>
                          </a:solidFill>
                        </a:rPr>
                        <a:t>Должностные лица</a:t>
                      </a:r>
                      <a:endParaRPr lang="ru-RU" sz="2200" b="1" dirty="0">
                        <a:solidFill>
                          <a:srgbClr val="002060"/>
                        </a:solidFill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rgbClr val="002060"/>
                          </a:solidFill>
                        </a:rPr>
                        <a:t>от 30</a:t>
                      </a:r>
                      <a:r>
                        <a:rPr lang="en-US" sz="2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200" b="1" dirty="0" smtClean="0">
                          <a:solidFill>
                            <a:srgbClr val="002060"/>
                          </a:solidFill>
                        </a:rPr>
                        <a:t>000 до 50</a:t>
                      </a:r>
                      <a:r>
                        <a:rPr lang="en-US" sz="2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200" b="1" dirty="0" smtClean="0">
                          <a:solidFill>
                            <a:srgbClr val="002060"/>
                          </a:solidFill>
                        </a:rPr>
                        <a:t>000 рублей</a:t>
                      </a:r>
                      <a:endParaRPr lang="ru-RU" sz="2200" b="1" dirty="0">
                        <a:solidFill>
                          <a:srgbClr val="002060"/>
                        </a:solidFill>
                      </a:endParaRPr>
                    </a:p>
                  </a:txBody>
                  <a:tcPr marL="84406" marR="84406"/>
                </a:tc>
              </a:tr>
              <a:tr h="506983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rgbClr val="002060"/>
                          </a:solidFill>
                        </a:rPr>
                        <a:t>Юридические лица</a:t>
                      </a:r>
                      <a:endParaRPr lang="ru-RU" sz="2200" b="1" dirty="0">
                        <a:solidFill>
                          <a:srgbClr val="002060"/>
                        </a:solidFill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rgbClr val="002060"/>
                          </a:solidFill>
                        </a:rPr>
                        <a:t>от 100</a:t>
                      </a:r>
                      <a:r>
                        <a:rPr lang="en-US" sz="2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200" b="1" dirty="0" smtClean="0">
                          <a:solidFill>
                            <a:srgbClr val="002060"/>
                          </a:solidFill>
                        </a:rPr>
                        <a:t>000 до 150</a:t>
                      </a:r>
                      <a:r>
                        <a:rPr lang="en-US" sz="2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200" b="1" dirty="0" smtClean="0">
                          <a:solidFill>
                            <a:srgbClr val="002060"/>
                          </a:solidFill>
                        </a:rPr>
                        <a:t>000 рублей</a:t>
                      </a:r>
                      <a:endParaRPr lang="ru-RU" sz="2200" b="1" dirty="0">
                        <a:solidFill>
                          <a:srgbClr val="002060"/>
                        </a:solidFill>
                      </a:endParaRPr>
                    </a:p>
                  </a:txBody>
                  <a:tcPr marL="84406" marR="84406"/>
                </a:tc>
              </a:tr>
            </a:tbl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25400" y="110659"/>
            <a:ext cx="9880600" cy="595019"/>
            <a:chOff x="25400" y="110659"/>
            <a:chExt cx="9880600" cy="767229"/>
          </a:xfrm>
        </p:grpSpPr>
        <p:pic>
          <p:nvPicPr>
            <p:cNvPr id="16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5275" y="233363"/>
              <a:ext cx="2413000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32558"/>
            <a:stretch>
              <a:fillRect/>
            </a:stretch>
          </p:blipFill>
          <p:spPr bwMode="auto">
            <a:xfrm>
              <a:off x="25400" y="233363"/>
              <a:ext cx="285750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2555875" y="233363"/>
              <a:ext cx="1627188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4060825" y="233363"/>
              <a:ext cx="1627188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5561013" y="233363"/>
              <a:ext cx="1627187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7059613" y="233363"/>
              <a:ext cx="1627187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1"/>
            <p:cNvSpPr txBox="1">
              <a:spLocks noChangeArrowheads="1"/>
            </p:cNvSpPr>
            <p:nvPr/>
          </p:nvSpPr>
          <p:spPr bwMode="auto">
            <a:xfrm>
              <a:off x="990600" y="110659"/>
              <a:ext cx="8915400" cy="595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ТЕРРИТОРИАЛЬНЫЙ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ОРГАН ФЕДЕРАЛЬНОЙ СЛУЖБЫ</a:t>
              </a:r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ГОСУДАРСТВЕННОЙ СТАТИСТИКИ</a:t>
              </a:r>
            </a:p>
            <a:p>
              <a:pPr algn="ctr"/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ПО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ПЕРМСКОМУ КРАЮ</a:t>
              </a:r>
            </a:p>
          </p:txBody>
        </p:sp>
        <p:pic>
          <p:nvPicPr>
            <p:cNvPr id="23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8278813" y="234950"/>
              <a:ext cx="1627187" cy="642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35888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774" y="988540"/>
            <a:ext cx="9515371" cy="600056"/>
          </a:xfrm>
        </p:spPr>
        <p:txBody>
          <a:bodyPr>
            <a:normAutofit/>
          </a:bodyPr>
          <a:lstStyle/>
          <a:p>
            <a:pPr algn="ctr"/>
            <a:r>
              <a:rPr lang="ru-RU" sz="2900" b="1" dirty="0" smtClean="0">
                <a:solidFill>
                  <a:srgbClr val="00005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Специалисты, курирующие форму № 3- </a:t>
            </a:r>
            <a:r>
              <a:rPr lang="ru-RU" sz="2900" b="1" dirty="0" err="1" smtClean="0">
                <a:solidFill>
                  <a:srgbClr val="00005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информ</a:t>
            </a:r>
            <a:r>
              <a:rPr lang="ru-RU" sz="2900" b="1" dirty="0" smtClean="0">
                <a:solidFill>
                  <a:srgbClr val="00005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lang="ru-RU" sz="2900" b="1" dirty="0">
              <a:solidFill>
                <a:srgbClr val="00005C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6884" y="1896177"/>
            <a:ext cx="917287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+mn-lt"/>
              </a:rPr>
              <a:t>Малышева Анна Сергеевна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по </a:t>
            </a:r>
            <a:r>
              <a:rPr lang="ru-RU" sz="3200" b="1" dirty="0">
                <a:solidFill>
                  <a:srgbClr val="002060"/>
                </a:solidFill>
                <a:latin typeface="+mn-lt"/>
              </a:rPr>
              <a:t>телефону </a:t>
            </a:r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+7 (342) 236-05-15 </a:t>
            </a:r>
            <a:r>
              <a:rPr lang="ru-RU" sz="3200" b="1" dirty="0" err="1" smtClean="0">
                <a:solidFill>
                  <a:srgbClr val="C00000"/>
                </a:solidFill>
                <a:latin typeface="+mn-lt"/>
              </a:rPr>
              <a:t>доб</a:t>
            </a:r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. 3-05# </a:t>
            </a:r>
          </a:p>
          <a:p>
            <a:pPr algn="ctr"/>
            <a:endParaRPr lang="ru-RU" sz="1000" b="1" dirty="0">
              <a:solidFill>
                <a:srgbClr val="C00000"/>
              </a:solidFill>
              <a:latin typeface="+mn-lt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или</a:t>
            </a:r>
          </a:p>
          <a:p>
            <a:pPr algn="ctr"/>
            <a:endParaRPr lang="ru-RU" sz="1000" b="1" dirty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+mn-lt"/>
              </a:rPr>
              <a:t>Гордеева Елена Алексеевна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по </a:t>
            </a:r>
            <a:r>
              <a:rPr lang="ru-RU" sz="3200" b="1" dirty="0">
                <a:solidFill>
                  <a:srgbClr val="002060"/>
                </a:solidFill>
                <a:latin typeface="+mn-lt"/>
              </a:rPr>
              <a:t>телефону </a:t>
            </a:r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+7 (342) 236-47-38 </a:t>
            </a:r>
            <a:r>
              <a:rPr lang="ru-RU" sz="3200" b="1" dirty="0" err="1" smtClean="0">
                <a:solidFill>
                  <a:srgbClr val="C00000"/>
                </a:solidFill>
                <a:latin typeface="+mn-lt"/>
              </a:rPr>
              <a:t>доб</a:t>
            </a:r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. 1-39# </a:t>
            </a:r>
            <a:endParaRPr lang="en-US" sz="3200" b="1" dirty="0" smtClean="0">
              <a:solidFill>
                <a:srgbClr val="C00000"/>
              </a:solidFill>
              <a:latin typeface="+mn-lt"/>
            </a:endParaRPr>
          </a:p>
          <a:p>
            <a:pPr algn="ctr"/>
            <a:endParaRPr lang="ru-RU" sz="1000" b="1" dirty="0" smtClean="0">
              <a:solidFill>
                <a:srgbClr val="C00000"/>
              </a:solidFill>
              <a:latin typeface="+mn-lt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Адрес электронной почты:</a:t>
            </a:r>
            <a:endParaRPr lang="en-US" sz="3200" b="1" dirty="0" smtClean="0">
              <a:solidFill>
                <a:srgbClr val="002060"/>
              </a:solidFill>
              <a:latin typeface="+mn-lt"/>
            </a:endParaRPr>
          </a:p>
          <a:p>
            <a:pPr algn="ctr"/>
            <a:endParaRPr lang="ru-RU" sz="1000" b="1" dirty="0" smtClean="0">
              <a:solidFill>
                <a:srgbClr val="C00000"/>
              </a:solidFill>
              <a:latin typeface="+mn-lt"/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+mn-lt"/>
              </a:rPr>
              <a:t>P59_trud@gks.ru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5400" y="110659"/>
            <a:ext cx="9880600" cy="595019"/>
            <a:chOff x="25400" y="110659"/>
            <a:chExt cx="9880600" cy="767229"/>
          </a:xfrm>
        </p:grpSpPr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5275" y="233363"/>
              <a:ext cx="2413000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32558"/>
            <a:stretch>
              <a:fillRect/>
            </a:stretch>
          </p:blipFill>
          <p:spPr bwMode="auto">
            <a:xfrm>
              <a:off x="25400" y="233363"/>
              <a:ext cx="285750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2555875" y="233363"/>
              <a:ext cx="1627188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4060825" y="233363"/>
              <a:ext cx="1627188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5561013" y="233363"/>
              <a:ext cx="1627187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7059613" y="233363"/>
              <a:ext cx="1627187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Box 1"/>
            <p:cNvSpPr txBox="1">
              <a:spLocks noChangeArrowheads="1"/>
            </p:cNvSpPr>
            <p:nvPr/>
          </p:nvSpPr>
          <p:spPr bwMode="auto">
            <a:xfrm>
              <a:off x="990600" y="110659"/>
              <a:ext cx="8915400" cy="595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ТЕРРИТОРИАЛЬНЫЙ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ОРГАН ФЕДЕРАЛЬНОЙ СЛУЖБЫ</a:t>
              </a:r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ГОСУДАРСТВЕННОЙ СТАТИСТИКИ</a:t>
              </a:r>
            </a:p>
            <a:p>
              <a:pPr algn="ctr"/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ПО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ПЕРМСКОМУ КРАЮ</a:t>
              </a:r>
            </a:p>
          </p:txBody>
        </p:sp>
        <p:pic>
          <p:nvPicPr>
            <p:cNvPr id="26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8278813" y="234950"/>
              <a:ext cx="1627187" cy="642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17182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965437"/>
            <a:ext cx="9827288" cy="717448"/>
          </a:xfrm>
        </p:spPr>
        <p:txBody>
          <a:bodyPr>
            <a:no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1800" b="1" dirty="0">
                <a:solidFill>
                  <a:srgbClr val="002060"/>
                </a:solidFill>
                <a:cs typeface="Times New Roman" pitchFamily="18" charset="0"/>
              </a:rPr>
              <a:t>Форму № 3-информ </a:t>
            </a:r>
            <a:r>
              <a:rPr lang="ru-RU" sz="1800" b="1" dirty="0">
                <a:solidFill>
                  <a:srgbClr val="000066"/>
                </a:solidFill>
                <a:cs typeface="Times New Roman" pitchFamily="18" charset="0"/>
              </a:rPr>
              <a:t>предоставляют </a:t>
            </a:r>
            <a:br>
              <a:rPr lang="ru-RU" sz="1800" b="1" dirty="0">
                <a:solidFill>
                  <a:srgbClr val="000066"/>
                </a:solidFill>
                <a:cs typeface="Times New Roman" pitchFamily="18" charset="0"/>
              </a:rPr>
            </a:br>
            <a:r>
              <a:rPr lang="ru-RU" sz="1800" b="1" u="sng" dirty="0">
                <a:solidFill>
                  <a:srgbClr val="C00000"/>
                </a:solidFill>
                <a:cs typeface="Times New Roman" pitchFamily="18" charset="0"/>
              </a:rPr>
              <a:t>юридические лица, кроме субъектов малого предпринимательств</a:t>
            </a:r>
            <a:r>
              <a:rPr lang="ru-RU" sz="1800" b="1" dirty="0">
                <a:solidFill>
                  <a:srgbClr val="C00000"/>
                </a:solidFill>
                <a:cs typeface="Times New Roman" pitchFamily="18" charset="0"/>
              </a:rPr>
              <a:t>а, </a:t>
            </a:r>
            <a:br>
              <a:rPr lang="ru-RU" sz="1800" b="1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sz="1800" b="1" dirty="0">
                <a:solidFill>
                  <a:srgbClr val="000066"/>
                </a:solidFill>
                <a:cs typeface="Times New Roman" pitchFamily="18" charset="0"/>
              </a:rPr>
              <a:t>осуществляющие экономическую деятельность в соответствии с ОКВЭД2</a:t>
            </a:r>
            <a:r>
              <a:rPr lang="ru-RU" sz="1800" b="1" dirty="0" smtClean="0">
                <a:solidFill>
                  <a:srgbClr val="000066"/>
                </a:solidFill>
                <a:cs typeface="Times New Roman" pitchFamily="18" charset="0"/>
              </a:rPr>
              <a:t>:</a:t>
            </a:r>
            <a:endParaRPr lang="ru-RU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56744" y="1875512"/>
            <a:ext cx="9768191" cy="655564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сельское, лесное хозяйство, охота, рыболовство и рыбоводство (Раздел А)</a:t>
            </a:r>
            <a:r>
              <a:rPr lang="ru-RU" sz="1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добыча полезных ископаемых (Раздел В);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обрабатывающие производства (Раздел </a:t>
            </a:r>
            <a:r>
              <a:rPr lang="en-US" sz="1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электрической энергией, газом и паром; кондиционирование воздуха (Раздел </a:t>
            </a:r>
            <a:r>
              <a:rPr lang="en-US" sz="1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1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водоснабжение</a:t>
            </a:r>
            <a:r>
              <a:rPr lang="ru-RU" sz="1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водоотведение, организация сбора и утилизации отходов, деятельность по ликвидации загрязнений (Раздел </a:t>
            </a:r>
            <a:r>
              <a:rPr lang="en-US" sz="1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</a:t>
            </a:r>
            <a:r>
              <a:rPr lang="ru-RU" sz="1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(Раздел </a:t>
            </a:r>
            <a:r>
              <a:rPr lang="en-US" sz="1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1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sz="14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торговля </a:t>
            </a:r>
            <a:r>
              <a:rPr lang="ru-RU" sz="1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оптовая и розничная; ремонт автотранспортных средств и мотоциклов (Раздел </a:t>
            </a:r>
            <a:r>
              <a:rPr lang="en-US" sz="1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1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sz="14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транспортировка </a:t>
            </a:r>
            <a:r>
              <a:rPr lang="ru-RU" sz="1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хранение (Раздел Н</a:t>
            </a:r>
            <a:r>
              <a:rPr lang="ru-RU" sz="1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1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гостиниц и организаций общественного питания (Раздел </a:t>
            </a:r>
            <a:r>
              <a:rPr lang="en-US" sz="1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sz="14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1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информации и связи (Раздел </a:t>
            </a:r>
            <a:r>
              <a:rPr lang="en-US" sz="1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ru-RU" sz="1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sz="14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1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и страховая (Раздел К); </a:t>
            </a:r>
            <a:endParaRPr lang="ru-RU" sz="14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1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операциям с недвижимым имуществом (Раздел </a:t>
            </a:r>
            <a:r>
              <a:rPr lang="en-US" sz="1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1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sz="14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1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профессиональная, научная и техническая (Раздел </a:t>
            </a:r>
            <a:r>
              <a:rPr lang="en-US" sz="1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1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sz="14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ru-RU" sz="14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ru-RU" sz="1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ru-RU" sz="14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ru-RU" sz="1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ru-RU" sz="14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ru-RU" sz="14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ru-RU" sz="1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ru-RU" sz="14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ru-RU" sz="14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1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и сопутствующие дополнительные услуги (Раздел </a:t>
            </a:r>
            <a:r>
              <a:rPr lang="en-US" sz="1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sz="14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</a:t>
            </a:r>
            <a:r>
              <a:rPr lang="ru-RU" sz="1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 обеспечение военной безопасности; социальное обеспечение (Раздел </a:t>
            </a:r>
            <a:r>
              <a:rPr lang="en-US" sz="1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исключением </a:t>
            </a:r>
            <a:r>
              <a:rPr lang="ru-RU" sz="1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по управлению и эксплуатации тюрем, исправительных колоний и других мест лишения свободы, а также по оказанию реабилитационной помощи бывшим заключенным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(код 84.23.4)</a:t>
            </a:r>
            <a:r>
              <a:rPr lang="ru-RU" sz="1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деятельности по обеспечению общественного порядка и безопасности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(код 84.24)</a:t>
            </a:r>
            <a:r>
              <a:rPr lang="ru-RU" sz="1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</a:t>
            </a:r>
            <a:r>
              <a:rPr lang="ru-RU" sz="1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высшее (код 85.22); </a:t>
            </a:r>
            <a:endParaRPr lang="ru-RU" sz="14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1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 высшей квалификации (код 85.23); </a:t>
            </a:r>
            <a:endParaRPr lang="ru-RU" sz="14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1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здравоохранения и предоставления социальных услуг (Раздел </a:t>
            </a:r>
            <a:r>
              <a:rPr lang="en-US" sz="1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sz="1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1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культуры, спорта, организации досуга и развлечений (Раздел </a:t>
            </a:r>
            <a:r>
              <a:rPr lang="en-US" sz="1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1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</a:t>
            </a:r>
            <a:r>
              <a:rPr lang="ru-RU" sz="1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компьютеров, предметов личного потребления и хозяйственно-бытового назначения (код 95)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ru-RU" sz="1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ru-RU" sz="1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ru-RU" sz="1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5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5400" y="110659"/>
            <a:ext cx="9880600" cy="595019"/>
            <a:chOff x="25400" y="110659"/>
            <a:chExt cx="9880600" cy="767229"/>
          </a:xfrm>
        </p:grpSpPr>
        <p:pic>
          <p:nvPicPr>
            <p:cNvPr id="14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5275" y="233363"/>
              <a:ext cx="2413000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32558"/>
            <a:stretch>
              <a:fillRect/>
            </a:stretch>
          </p:blipFill>
          <p:spPr bwMode="auto">
            <a:xfrm>
              <a:off x="25400" y="233363"/>
              <a:ext cx="285750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2555875" y="233363"/>
              <a:ext cx="1627188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4060825" y="233363"/>
              <a:ext cx="1627188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5561013" y="233363"/>
              <a:ext cx="1627187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7059613" y="233363"/>
              <a:ext cx="1627187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1"/>
            <p:cNvSpPr txBox="1">
              <a:spLocks noChangeArrowheads="1"/>
            </p:cNvSpPr>
            <p:nvPr/>
          </p:nvSpPr>
          <p:spPr bwMode="auto">
            <a:xfrm>
              <a:off x="990600" y="110659"/>
              <a:ext cx="8915400" cy="595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ТЕРРИТОРИАЛЬНЫЙ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ОРГАН ФЕДЕРАЛЬНОЙ СЛУЖБЫ</a:t>
              </a:r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ГОСУДАРСТВЕННОЙ СТАТИСТИКИ</a:t>
              </a:r>
            </a:p>
            <a:p>
              <a:pPr algn="ctr"/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ПО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ПЕРМСКОМУ КРАЮ</a:t>
              </a:r>
            </a:p>
          </p:txBody>
        </p:sp>
        <p:pic>
          <p:nvPicPr>
            <p:cNvPr id="22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8278813" y="234950"/>
              <a:ext cx="1627187" cy="642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78654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935223" y="780807"/>
            <a:ext cx="8617761" cy="8717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rgbClr val="00005C"/>
                </a:solidFill>
              </a:rPr>
              <a:t>П</a:t>
            </a:r>
            <a:r>
              <a:rPr lang="ru-RU" sz="2000" b="1" dirty="0" smtClean="0">
                <a:solidFill>
                  <a:srgbClr val="00005C"/>
                </a:solidFill>
              </a:rPr>
              <a:t>орядок </a:t>
            </a:r>
            <a:r>
              <a:rPr lang="ru-RU" sz="2000" b="1" dirty="0">
                <a:solidFill>
                  <a:srgbClr val="00005C"/>
                </a:solidFill>
              </a:rPr>
              <a:t>предоставления отчетности </a:t>
            </a:r>
            <a:r>
              <a:rPr lang="ru-RU" sz="2000" b="1" dirty="0" smtClean="0">
                <a:solidFill>
                  <a:srgbClr val="FF0000"/>
                </a:solidFill>
              </a:rPr>
              <a:t>для юридических лиц, 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имеющих территориально-обособленные подразделения </a:t>
            </a:r>
            <a:r>
              <a:rPr lang="ru-RU" sz="2000" b="1" dirty="0" smtClean="0">
                <a:solidFill>
                  <a:srgbClr val="00005C"/>
                </a:solidFill>
              </a:rPr>
              <a:t>по форме № 3-информ</a:t>
            </a:r>
            <a:endParaRPr lang="ru-RU" sz="2000" b="1" dirty="0">
              <a:solidFill>
                <a:srgbClr val="00005C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23934900"/>
              </p:ext>
            </p:extLst>
          </p:nvPr>
        </p:nvGraphicFramePr>
        <p:xfrm>
          <a:off x="311150" y="1819072"/>
          <a:ext cx="9299778" cy="4669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25400" y="110659"/>
            <a:ext cx="9880600" cy="595019"/>
            <a:chOff x="25400" y="110659"/>
            <a:chExt cx="9880600" cy="767229"/>
          </a:xfrm>
        </p:grpSpPr>
        <p:pic>
          <p:nvPicPr>
            <p:cNvPr id="14" name="Picture 8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5275" y="233363"/>
              <a:ext cx="2413000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8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32558"/>
            <a:stretch>
              <a:fillRect/>
            </a:stretch>
          </p:blipFill>
          <p:spPr bwMode="auto">
            <a:xfrm>
              <a:off x="25400" y="233363"/>
              <a:ext cx="285750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8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2555875" y="233363"/>
              <a:ext cx="1627188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8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4060825" y="233363"/>
              <a:ext cx="1627188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5561013" y="233363"/>
              <a:ext cx="1627187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7059613" y="233363"/>
              <a:ext cx="1627187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1"/>
            <p:cNvSpPr txBox="1">
              <a:spLocks noChangeArrowheads="1"/>
            </p:cNvSpPr>
            <p:nvPr/>
          </p:nvSpPr>
          <p:spPr bwMode="auto">
            <a:xfrm>
              <a:off x="990600" y="110659"/>
              <a:ext cx="8915400" cy="595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ТЕРРИТОРИАЛЬНЫЙ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ОРГАН ФЕДЕРАЛЬНОЙ СЛУЖБЫ</a:t>
              </a:r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ГОСУДАРСТВЕННОЙ СТАТИСТИКИ</a:t>
              </a:r>
            </a:p>
            <a:p>
              <a:pPr algn="ctr"/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ПО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ПЕРМСКОМУ КРАЮ</a:t>
              </a:r>
            </a:p>
          </p:txBody>
        </p:sp>
        <p:pic>
          <p:nvPicPr>
            <p:cNvPr id="22" name="Picture 8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8278813" y="234950"/>
              <a:ext cx="1627187" cy="642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97338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87027468"/>
              </p:ext>
            </p:extLst>
          </p:nvPr>
        </p:nvGraphicFramePr>
        <p:xfrm>
          <a:off x="295275" y="984892"/>
          <a:ext cx="9130827" cy="5649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Группа 11"/>
          <p:cNvGrpSpPr/>
          <p:nvPr/>
        </p:nvGrpSpPr>
        <p:grpSpPr>
          <a:xfrm>
            <a:off x="25400" y="110659"/>
            <a:ext cx="9880600" cy="595019"/>
            <a:chOff x="25400" y="110659"/>
            <a:chExt cx="9880600" cy="767229"/>
          </a:xfrm>
        </p:grpSpPr>
        <p:pic>
          <p:nvPicPr>
            <p:cNvPr id="13" name="Picture 8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5275" y="233363"/>
              <a:ext cx="2413000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8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32558"/>
            <a:stretch>
              <a:fillRect/>
            </a:stretch>
          </p:blipFill>
          <p:spPr bwMode="auto">
            <a:xfrm>
              <a:off x="25400" y="233363"/>
              <a:ext cx="285750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8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2555875" y="233363"/>
              <a:ext cx="1627188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8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4060825" y="233363"/>
              <a:ext cx="1627188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8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5561013" y="233363"/>
              <a:ext cx="1627187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8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7059613" y="233363"/>
              <a:ext cx="1627187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"/>
            <p:cNvSpPr txBox="1">
              <a:spLocks noChangeArrowheads="1"/>
            </p:cNvSpPr>
            <p:nvPr/>
          </p:nvSpPr>
          <p:spPr bwMode="auto">
            <a:xfrm>
              <a:off x="990600" y="110659"/>
              <a:ext cx="8915400" cy="595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ТЕРРИТОРИАЛЬНЫЙ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ОРГАН ФЕДЕРАЛЬНОЙ СЛУЖБЫ</a:t>
              </a:r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ГОСУДАРСТВЕННОЙ СТАТИСТИКИ</a:t>
              </a:r>
            </a:p>
            <a:p>
              <a:pPr algn="ctr"/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ПО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ПЕРМСКОМУ КРАЮ</a:t>
              </a:r>
            </a:p>
          </p:txBody>
        </p:sp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8278813" y="234950"/>
              <a:ext cx="1627187" cy="642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0804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1097280"/>
            <a:ext cx="8915400" cy="5227320"/>
          </a:xfrm>
        </p:spPr>
        <p:txBody>
          <a:bodyPr>
            <a:normAutofit lnSpcReduction="10000"/>
          </a:bodyPr>
          <a:lstStyle/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005C"/>
                </a:solidFill>
              </a:rPr>
              <a:t>Учитываются </a:t>
            </a:r>
            <a:r>
              <a:rPr lang="ru-RU" b="1" dirty="0" smtClean="0">
                <a:solidFill>
                  <a:srgbClr val="00005C"/>
                </a:solidFill>
              </a:rPr>
              <a:t>все компьютеры </a:t>
            </a:r>
            <a:r>
              <a:rPr lang="ru-RU" dirty="0" smtClean="0">
                <a:solidFill>
                  <a:srgbClr val="00005C"/>
                </a:solidFill>
              </a:rPr>
              <a:t>независимо от того, являются ли они </a:t>
            </a:r>
            <a:r>
              <a:rPr lang="ru-RU" u="sng" dirty="0" smtClean="0">
                <a:solidFill>
                  <a:srgbClr val="00005C"/>
                </a:solidFill>
              </a:rPr>
              <a:t>собственностью организации, взяты в аренду, пользование, в распоряжение, поступили безвозмездно или получены для производства работ на иных условиях</a:t>
            </a:r>
            <a:r>
              <a:rPr lang="ru-RU" dirty="0" smtClean="0">
                <a:solidFill>
                  <a:srgbClr val="00005C"/>
                </a:solidFill>
              </a:rPr>
              <a:t>;</a:t>
            </a:r>
            <a:endParaRPr lang="en-US" dirty="0" smtClean="0">
              <a:solidFill>
                <a:srgbClr val="00005C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005C"/>
                </a:solidFill>
              </a:rPr>
              <a:t>Применение </a:t>
            </a:r>
            <a:r>
              <a:rPr lang="ru-RU" b="1" dirty="0" smtClean="0">
                <a:solidFill>
                  <a:srgbClr val="00005C"/>
                </a:solidFill>
              </a:rPr>
              <a:t>домашних компьютеров </a:t>
            </a:r>
            <a:r>
              <a:rPr lang="ru-RU" dirty="0" smtClean="0">
                <a:solidFill>
                  <a:srgbClr val="00005C"/>
                </a:solidFill>
              </a:rPr>
              <a:t>в интересах организации </a:t>
            </a:r>
            <a:r>
              <a:rPr lang="ru-RU" u="sng" dirty="0" smtClean="0">
                <a:solidFill>
                  <a:srgbClr val="00005C"/>
                </a:solidFill>
              </a:rPr>
              <a:t>не относится </a:t>
            </a:r>
            <a:r>
              <a:rPr lang="ru-RU" dirty="0" smtClean="0">
                <a:solidFill>
                  <a:srgbClr val="00005C"/>
                </a:solidFill>
              </a:rPr>
              <a:t>к использованию компьютеров в организации и не подлежит учету по данной форме;</a:t>
            </a:r>
            <a:endParaRPr lang="en-US" dirty="0" smtClean="0">
              <a:solidFill>
                <a:srgbClr val="00005C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u="sng" dirty="0" smtClean="0">
                <a:solidFill>
                  <a:srgbClr val="00005C"/>
                </a:solidFill>
              </a:rPr>
              <a:t>Заполнению подлежат все разделы формы.</a:t>
            </a:r>
            <a:r>
              <a:rPr lang="ru-RU" dirty="0" smtClean="0">
                <a:solidFill>
                  <a:srgbClr val="00005C"/>
                </a:solidFill>
              </a:rPr>
              <a:t> При отсутствии данных по отдельным строкам ставится соответствующий код. Исключение составляют разделы, для которых есть особые указания о заполнении их организациями отдельных видов экономической деятельности.</a:t>
            </a:r>
          </a:p>
          <a:p>
            <a:endParaRPr lang="ru-RU" dirty="0">
              <a:solidFill>
                <a:srgbClr val="00005C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5400" y="110659"/>
            <a:ext cx="9880600" cy="595019"/>
            <a:chOff x="25400" y="110659"/>
            <a:chExt cx="9880600" cy="767229"/>
          </a:xfrm>
        </p:grpSpPr>
        <p:pic>
          <p:nvPicPr>
            <p:cNvPr id="14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5275" y="233363"/>
              <a:ext cx="2413000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32558"/>
            <a:stretch>
              <a:fillRect/>
            </a:stretch>
          </p:blipFill>
          <p:spPr bwMode="auto">
            <a:xfrm>
              <a:off x="25400" y="233363"/>
              <a:ext cx="285750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2555875" y="233363"/>
              <a:ext cx="1627188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4060825" y="233363"/>
              <a:ext cx="1627188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5561013" y="233363"/>
              <a:ext cx="1627187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7059613" y="233363"/>
              <a:ext cx="1627187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"/>
            <p:cNvSpPr txBox="1">
              <a:spLocks noChangeArrowheads="1"/>
            </p:cNvSpPr>
            <p:nvPr/>
          </p:nvSpPr>
          <p:spPr bwMode="auto">
            <a:xfrm>
              <a:off x="990600" y="110659"/>
              <a:ext cx="8915400" cy="595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ТЕРРИТОРИАЛЬНЫЙ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ОРГАН ФЕДЕРАЛЬНОЙ СЛУЖБЫ</a:t>
              </a:r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ГОСУДАРСТВЕННОЙ СТАТИСТИКИ</a:t>
              </a:r>
            </a:p>
            <a:p>
              <a:pPr algn="ctr"/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ПО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ПЕРМСКОМУ КРАЮ</a:t>
              </a:r>
            </a:p>
          </p:txBody>
        </p:sp>
        <p:pic>
          <p:nvPicPr>
            <p:cNvPr id="21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8278813" y="234950"/>
              <a:ext cx="1627187" cy="642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5400" y="110659"/>
            <a:ext cx="9880600" cy="595019"/>
            <a:chOff x="25400" y="110659"/>
            <a:chExt cx="9880600" cy="767229"/>
          </a:xfrm>
        </p:grpSpPr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5275" y="233363"/>
              <a:ext cx="2413000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32558"/>
            <a:stretch>
              <a:fillRect/>
            </a:stretch>
          </p:blipFill>
          <p:spPr bwMode="auto">
            <a:xfrm>
              <a:off x="25400" y="233363"/>
              <a:ext cx="285750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2555875" y="233363"/>
              <a:ext cx="1627188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4060825" y="233363"/>
              <a:ext cx="1627188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5561013" y="233363"/>
              <a:ext cx="1627187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7059613" y="233363"/>
              <a:ext cx="1627187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"/>
            <p:cNvSpPr txBox="1">
              <a:spLocks noChangeArrowheads="1"/>
            </p:cNvSpPr>
            <p:nvPr/>
          </p:nvSpPr>
          <p:spPr bwMode="auto">
            <a:xfrm>
              <a:off x="990600" y="110659"/>
              <a:ext cx="8915400" cy="595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ТЕРРИТОРИАЛЬНЫЙ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ОРГАН ФЕДЕРАЛЬНОЙ СЛУЖБЫ</a:t>
              </a:r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ГОСУДАРСТВЕННОЙ СТАТИСТИКИ</a:t>
              </a:r>
            </a:p>
            <a:p>
              <a:pPr algn="ctr"/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ПО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ПЕРМСКОМУ КРАЮ</a:t>
              </a:r>
            </a:p>
          </p:txBody>
        </p:sp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8278813" y="234950"/>
              <a:ext cx="1627187" cy="642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143363" y="920989"/>
            <a:ext cx="946777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mpd="sng">
            <a:solidFill>
              <a:srgbClr val="2B2BAB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u="sng" dirty="0" smtClean="0">
                <a:latin typeface="+mj-lt"/>
              </a:rPr>
              <a:t>Подраздел 1 </a:t>
            </a:r>
            <a:r>
              <a:rPr lang="ru-RU" sz="1400" u="sng" dirty="0" smtClean="0">
                <a:solidFill>
                  <a:srgbClr val="C00000"/>
                </a:solidFill>
                <a:latin typeface="+mj-lt"/>
              </a:rPr>
              <a:t>(строки 101-111 графа 3) </a:t>
            </a:r>
            <a:r>
              <a:rPr lang="ru-RU" sz="1400" u="sng" dirty="0" smtClean="0">
                <a:latin typeface="+mj-lt"/>
              </a:rPr>
              <a:t>заполняют все организации вне зависимости от того, использовали они ИКТ в отчетном году или нет.</a:t>
            </a:r>
            <a:endParaRPr lang="ru-RU" sz="1400" dirty="0" smtClean="0">
              <a:latin typeface="+mj-lt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46101" y="1544855"/>
            <a:ext cx="9465038" cy="4975215"/>
            <a:chOff x="146101" y="1544855"/>
            <a:chExt cx="7294532" cy="4225491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1737" t="20491" r="33526" b="12842"/>
            <a:stretch>
              <a:fillRect/>
            </a:stretch>
          </p:blipFill>
          <p:spPr bwMode="auto">
            <a:xfrm>
              <a:off x="146101" y="1544855"/>
              <a:ext cx="7294532" cy="4225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Правая фигурная скобка 14"/>
            <p:cNvSpPr/>
            <p:nvPr/>
          </p:nvSpPr>
          <p:spPr>
            <a:xfrm>
              <a:off x="6015788" y="2541070"/>
              <a:ext cx="298383" cy="1751797"/>
            </a:xfrm>
            <a:prstGeom prst="rightBrace">
              <a:avLst/>
            </a:prstGeom>
            <a:ln w="19050">
              <a:solidFill>
                <a:srgbClr val="0000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6131295" y="2960188"/>
              <a:ext cx="1251284" cy="5582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 smtClean="0">
                  <a:solidFill>
                    <a:srgbClr val="00005C"/>
                  </a:solidFill>
                </a:rPr>
                <a:t>1 </a:t>
              </a:r>
              <a:r>
                <a:rPr lang="ru-RU" sz="1800" b="1" dirty="0" smtClean="0">
                  <a:solidFill>
                    <a:srgbClr val="00005C"/>
                  </a:solidFill>
                </a:rPr>
                <a:t>или 2</a:t>
              </a:r>
              <a:endParaRPr lang="ru-RU" sz="1800" b="1" dirty="0">
                <a:solidFill>
                  <a:srgbClr val="00005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56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5400" y="110659"/>
            <a:ext cx="9880600" cy="595019"/>
            <a:chOff x="25400" y="110659"/>
            <a:chExt cx="9880600" cy="767229"/>
          </a:xfrm>
        </p:grpSpPr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5275" y="233363"/>
              <a:ext cx="2413000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32558"/>
            <a:stretch>
              <a:fillRect/>
            </a:stretch>
          </p:blipFill>
          <p:spPr bwMode="auto">
            <a:xfrm>
              <a:off x="25400" y="233363"/>
              <a:ext cx="285750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2555875" y="233363"/>
              <a:ext cx="1627188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4060825" y="233363"/>
              <a:ext cx="1627188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5561013" y="233363"/>
              <a:ext cx="1627187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7059613" y="233363"/>
              <a:ext cx="1627187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"/>
            <p:cNvSpPr txBox="1">
              <a:spLocks noChangeArrowheads="1"/>
            </p:cNvSpPr>
            <p:nvPr/>
          </p:nvSpPr>
          <p:spPr bwMode="auto">
            <a:xfrm>
              <a:off x="990600" y="110659"/>
              <a:ext cx="8915400" cy="595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ТЕРРИТОРИАЛЬНЫЙ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ОРГАН ФЕДЕРАЛЬНОЙ СЛУЖБЫ</a:t>
              </a:r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ГОСУДАРСТВЕННОЙ СТАТИСТИКИ</a:t>
              </a:r>
            </a:p>
            <a:p>
              <a:pPr algn="ctr"/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ПО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ПЕРМСКОМУ КРАЮ</a:t>
              </a:r>
            </a:p>
          </p:txBody>
        </p:sp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8278813" y="234950"/>
              <a:ext cx="1627187" cy="642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Группа 17"/>
          <p:cNvGrpSpPr/>
          <p:nvPr/>
        </p:nvGrpSpPr>
        <p:grpSpPr>
          <a:xfrm>
            <a:off x="168275" y="785191"/>
            <a:ext cx="9503645" cy="4989442"/>
            <a:chOff x="146101" y="1549665"/>
            <a:chExt cx="7294532" cy="4225491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1737" t="20491" r="33526" b="12842"/>
            <a:stretch>
              <a:fillRect/>
            </a:stretch>
          </p:blipFill>
          <p:spPr bwMode="auto">
            <a:xfrm>
              <a:off x="146101" y="1549665"/>
              <a:ext cx="7294532" cy="4225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Овал 13"/>
            <p:cNvSpPr/>
            <p:nvPr/>
          </p:nvSpPr>
          <p:spPr>
            <a:xfrm>
              <a:off x="5784266" y="4533499"/>
              <a:ext cx="346510" cy="28875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694047" y="4591251"/>
              <a:ext cx="2146433" cy="173254"/>
            </a:xfrm>
            <a:prstGeom prst="rect">
              <a:avLst/>
            </a:prstGeom>
            <a:noFill/>
            <a:ln>
              <a:solidFill>
                <a:srgbClr val="2B2B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srgbClr val="00005C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129690" y="4223888"/>
              <a:ext cx="1251284" cy="5582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 smtClean="0">
                  <a:solidFill>
                    <a:srgbClr val="00005C"/>
                  </a:solidFill>
                </a:rPr>
                <a:t>1 </a:t>
              </a:r>
              <a:r>
                <a:rPr lang="ru-RU" sz="1800" b="1" dirty="0" smtClean="0">
                  <a:solidFill>
                    <a:srgbClr val="00005C"/>
                  </a:solidFill>
                </a:rPr>
                <a:t>или 2</a:t>
              </a:r>
              <a:endParaRPr lang="ru-RU" sz="1800" b="1" dirty="0">
                <a:solidFill>
                  <a:srgbClr val="00005C"/>
                </a:solidFill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6328885" y="4312119"/>
              <a:ext cx="298383" cy="35613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1" y="5973416"/>
            <a:ext cx="9819860" cy="7752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rgbClr val="00005C"/>
                </a:solidFill>
              </a:rPr>
              <a:t>Если в отчетном году организация использовала электронным обмен данными между своими и внешними информационными системами, позволяющей посылать или получать сообщения (например, платежные документы, налоговые декларации, заказы, предоставление форм статистической отчетности) в согласованном или стандартном формате, который обеспечит их автоматизированную обработку</a:t>
            </a:r>
            <a:endParaRPr lang="ru-RU" sz="1300" dirty="0">
              <a:solidFill>
                <a:srgbClr val="00005C"/>
              </a:solidFill>
            </a:endParaRPr>
          </a:p>
        </p:txBody>
      </p:sp>
      <p:cxnSp>
        <p:nvCxnSpPr>
          <p:cNvPr id="21" name="Прямая со стрелкой 20"/>
          <p:cNvCxnSpPr>
            <a:endCxn id="17" idx="4"/>
          </p:cNvCxnSpPr>
          <p:nvPr/>
        </p:nvCxnSpPr>
        <p:spPr>
          <a:xfrm flipH="1" flipV="1">
            <a:off x="8417859" y="4467608"/>
            <a:ext cx="984558" cy="150581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0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737" t="20491" r="33526" b="12842"/>
          <a:stretch>
            <a:fillRect/>
          </a:stretch>
        </p:blipFill>
        <p:spPr bwMode="auto">
          <a:xfrm>
            <a:off x="123169" y="818218"/>
            <a:ext cx="9646473" cy="4939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Группа 4"/>
          <p:cNvGrpSpPr/>
          <p:nvPr/>
        </p:nvGrpSpPr>
        <p:grpSpPr>
          <a:xfrm>
            <a:off x="25400" y="110659"/>
            <a:ext cx="9880600" cy="595019"/>
            <a:chOff x="25400" y="110659"/>
            <a:chExt cx="9880600" cy="767229"/>
          </a:xfrm>
        </p:grpSpPr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5275" y="233363"/>
              <a:ext cx="2413000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32558"/>
            <a:stretch>
              <a:fillRect/>
            </a:stretch>
          </p:blipFill>
          <p:spPr bwMode="auto">
            <a:xfrm>
              <a:off x="25400" y="233363"/>
              <a:ext cx="285750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2555875" y="233363"/>
              <a:ext cx="1627188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4060825" y="233363"/>
              <a:ext cx="1627188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5561013" y="233363"/>
              <a:ext cx="1627187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7059613" y="233363"/>
              <a:ext cx="1627187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"/>
            <p:cNvSpPr txBox="1">
              <a:spLocks noChangeArrowheads="1"/>
            </p:cNvSpPr>
            <p:nvPr/>
          </p:nvSpPr>
          <p:spPr bwMode="auto">
            <a:xfrm>
              <a:off x="990600" y="110659"/>
              <a:ext cx="8915400" cy="595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ТЕРРИТОРИАЛЬНЫЙ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ОРГАН ФЕДЕРАЛЬНОЙ СЛУЖБЫ</a:t>
              </a:r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ГОСУДАРСТВЕННОЙ СТАТИСТИКИ</a:t>
              </a:r>
            </a:p>
            <a:p>
              <a:pPr algn="ctr"/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ПО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ПЕРМСКОМУ КРАЮ</a:t>
              </a:r>
            </a:p>
          </p:txBody>
        </p:sp>
        <p:pic>
          <p:nvPicPr>
            <p:cNvPr id="13" name="Picture 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8278813" y="234950"/>
              <a:ext cx="1627187" cy="642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Овал 13"/>
          <p:cNvSpPr/>
          <p:nvPr/>
        </p:nvSpPr>
        <p:spPr>
          <a:xfrm>
            <a:off x="7699951" y="4628461"/>
            <a:ext cx="346510" cy="2887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250393" y="4397141"/>
            <a:ext cx="1251284" cy="558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005C"/>
                </a:solidFill>
              </a:rPr>
              <a:t>1 </a:t>
            </a:r>
            <a:r>
              <a:rPr lang="ru-RU" sz="1800" b="1" dirty="0" smtClean="0">
                <a:solidFill>
                  <a:srgbClr val="00005C"/>
                </a:solidFill>
              </a:rPr>
              <a:t>или 2</a:t>
            </a:r>
            <a:endParaRPr lang="ru-RU" sz="1800" b="1" dirty="0">
              <a:solidFill>
                <a:srgbClr val="00005C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8388417" y="4498206"/>
            <a:ext cx="298383" cy="3561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23170" y="5861785"/>
            <a:ext cx="9646474" cy="8373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005C"/>
                </a:solidFill>
              </a:rPr>
              <a:t>Электронный обмен данными организация использовала для</a:t>
            </a:r>
          </a:p>
          <a:p>
            <a:pPr algn="ctr"/>
            <a:r>
              <a:rPr lang="ru-RU" sz="1400" dirty="0" smtClean="0">
                <a:solidFill>
                  <a:srgbClr val="00005C"/>
                </a:solidFill>
              </a:rPr>
              <a:t>отправки или получения данных в органы государственной власти и местного самоуправления </a:t>
            </a:r>
            <a:br>
              <a:rPr lang="ru-RU" sz="1400" dirty="0" smtClean="0">
                <a:solidFill>
                  <a:srgbClr val="00005C"/>
                </a:solidFill>
              </a:rPr>
            </a:br>
            <a:r>
              <a:rPr lang="ru-RU" sz="1400" dirty="0" smtClean="0">
                <a:solidFill>
                  <a:srgbClr val="00005C"/>
                </a:solidFill>
              </a:rPr>
              <a:t>(например, в </a:t>
            </a:r>
            <a:r>
              <a:rPr lang="ru-RU" sz="1400" dirty="0" err="1" smtClean="0">
                <a:solidFill>
                  <a:srgbClr val="00005C"/>
                </a:solidFill>
              </a:rPr>
              <a:t>Пермьстат</a:t>
            </a:r>
            <a:r>
              <a:rPr lang="ru-RU" sz="1400" dirty="0" smtClean="0">
                <a:solidFill>
                  <a:srgbClr val="00005C"/>
                </a:solidFill>
              </a:rPr>
              <a:t>, в Инспекцию федеральной налоговой службы и др.)</a:t>
            </a:r>
            <a:endParaRPr lang="ru-RU" sz="1400" dirty="0">
              <a:solidFill>
                <a:srgbClr val="00005C"/>
              </a:solidFill>
            </a:endParaRPr>
          </a:p>
        </p:txBody>
      </p:sp>
      <p:cxnSp>
        <p:nvCxnSpPr>
          <p:cNvPr id="18" name="Прямая со стрелкой 17"/>
          <p:cNvCxnSpPr>
            <a:endCxn id="16" idx="5"/>
          </p:cNvCxnSpPr>
          <p:nvPr/>
        </p:nvCxnSpPr>
        <p:spPr>
          <a:xfrm flipH="1" flipV="1">
            <a:off x="8643103" y="4802186"/>
            <a:ext cx="858574" cy="105959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94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737" t="20491" r="33526" b="12842"/>
          <a:stretch>
            <a:fillRect/>
          </a:stretch>
        </p:blipFill>
        <p:spPr bwMode="auto">
          <a:xfrm>
            <a:off x="125128" y="867738"/>
            <a:ext cx="9565524" cy="500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" name="Прямоугольник 54"/>
          <p:cNvSpPr/>
          <p:nvPr/>
        </p:nvSpPr>
        <p:spPr>
          <a:xfrm>
            <a:off x="125128" y="6003234"/>
            <a:ext cx="9565524" cy="7055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5C"/>
                </a:solidFill>
              </a:rPr>
              <a:t>«Облачные» сервисы – технология распределительной обработки данных, в которой компьютерные ресурсы и мощности предоставляются пользователю как Интернет-сервис.</a:t>
            </a:r>
            <a:endParaRPr lang="ru-RU" sz="1400" dirty="0">
              <a:solidFill>
                <a:srgbClr val="00005C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121989" y="5206640"/>
            <a:ext cx="3046359" cy="192505"/>
          </a:xfrm>
          <a:prstGeom prst="rect">
            <a:avLst/>
          </a:prstGeom>
          <a:noFill/>
          <a:ln>
            <a:solidFill>
              <a:srgbClr val="2B2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00005C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8278813" y="4889985"/>
            <a:ext cx="1251284" cy="558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005C"/>
                </a:solidFill>
              </a:rPr>
              <a:t>1 </a:t>
            </a:r>
            <a:r>
              <a:rPr lang="ru-RU" sz="1800" b="1" dirty="0" smtClean="0">
                <a:solidFill>
                  <a:srgbClr val="00005C"/>
                </a:solidFill>
              </a:rPr>
              <a:t>или 2</a:t>
            </a:r>
            <a:endParaRPr lang="ru-RU" sz="1800" b="1" dirty="0">
              <a:solidFill>
                <a:srgbClr val="00005C"/>
              </a:solidFill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8388417" y="4991049"/>
            <a:ext cx="298383" cy="3561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7553131" y="5157536"/>
            <a:ext cx="437929" cy="2907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35"/>
          <p:cNvGrpSpPr/>
          <p:nvPr/>
        </p:nvGrpSpPr>
        <p:grpSpPr>
          <a:xfrm>
            <a:off x="25400" y="110659"/>
            <a:ext cx="9880600" cy="595019"/>
            <a:chOff x="25400" y="110659"/>
            <a:chExt cx="9880600" cy="767229"/>
          </a:xfrm>
        </p:grpSpPr>
        <p:pic>
          <p:nvPicPr>
            <p:cNvPr id="37" name="Picture 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5275" y="233363"/>
              <a:ext cx="2413000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32558"/>
            <a:stretch>
              <a:fillRect/>
            </a:stretch>
          </p:blipFill>
          <p:spPr bwMode="auto">
            <a:xfrm>
              <a:off x="25400" y="233363"/>
              <a:ext cx="285750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2555875" y="233363"/>
              <a:ext cx="1627188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4060825" y="233363"/>
              <a:ext cx="1627188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5561013" y="233363"/>
              <a:ext cx="1627187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7059613" y="233363"/>
              <a:ext cx="1627187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TextBox 1"/>
            <p:cNvSpPr txBox="1">
              <a:spLocks noChangeArrowheads="1"/>
            </p:cNvSpPr>
            <p:nvPr/>
          </p:nvSpPr>
          <p:spPr bwMode="auto">
            <a:xfrm>
              <a:off x="990600" y="110659"/>
              <a:ext cx="8915400" cy="595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ТЕРРИТОРИАЛЬНЫЙ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ОРГАН ФЕДЕРАЛЬНОЙ СЛУЖБЫ</a:t>
              </a:r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ГОСУДАРСТВЕННОЙ СТАТИСТИКИ</a:t>
              </a:r>
            </a:p>
            <a:p>
              <a:pPr algn="ctr"/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ПО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ПЕРМСКОМУ КРАЮ</a:t>
              </a:r>
            </a:p>
          </p:txBody>
        </p:sp>
        <p:pic>
          <p:nvPicPr>
            <p:cNvPr id="50" name="Picture 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58"/>
            <a:stretch>
              <a:fillRect/>
            </a:stretch>
          </p:blipFill>
          <p:spPr bwMode="auto">
            <a:xfrm>
              <a:off x="8278813" y="234950"/>
              <a:ext cx="1627187" cy="642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26547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16875</TotalTime>
  <Words>1252</Words>
  <Application>Microsoft Office PowerPoint</Application>
  <PresentationFormat>Лист A4 (210x297 мм)</PresentationFormat>
  <Paragraphs>167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О порядке предоставления отчета  по форме № 3-информ «Сведения об использовании информационных и коммуникационных технологий и производстве вычислительной техники, программного обеспечения и оказании услуг в этих сферах» </vt:lpstr>
      <vt:lpstr>Форму № 3-информ предоставляют  юридические лица, кроме субъектов малого предпринимательства,  осуществляющие экономическую деятельность в соответствии с ОКВЭД2:</vt:lpstr>
      <vt:lpstr>Порядок предоставления отчетности для юридических лиц,  имеющих территориально-обособленные подразделения по форме № 3-информ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случае отсутствия события направляется отчет с обязательным заполнением строк:</vt:lpstr>
      <vt:lpstr>Кодекс РФ об административных правонарушениях  от 30.12.2001 № 195-ФЗ  (статья 13.19)</vt:lpstr>
      <vt:lpstr>Специалисты, курирующие форму № 3- информ:</vt:lpstr>
    </vt:vector>
  </TitlesOfParts>
  <Company>GKS RF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Малышева Анна Сергеевна</cp:lastModifiedBy>
  <cp:revision>989</cp:revision>
  <cp:lastPrinted>2015-08-20T06:56:46Z</cp:lastPrinted>
  <dcterms:created xsi:type="dcterms:W3CDTF">2007-02-08T14:38:39Z</dcterms:created>
  <dcterms:modified xsi:type="dcterms:W3CDTF">2020-02-27T03:54:25Z</dcterms:modified>
</cp:coreProperties>
</file>