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notesMasterIdLst>
    <p:notesMasterId r:id="rId24"/>
  </p:notesMasterIdLst>
  <p:sldIdLst>
    <p:sldId id="258" r:id="rId9"/>
    <p:sldId id="322" r:id="rId10"/>
    <p:sldId id="324" r:id="rId11"/>
    <p:sldId id="298" r:id="rId12"/>
    <p:sldId id="311" r:id="rId13"/>
    <p:sldId id="302" r:id="rId14"/>
    <p:sldId id="306" r:id="rId15"/>
    <p:sldId id="326" r:id="rId16"/>
    <p:sldId id="339" r:id="rId17"/>
    <p:sldId id="330" r:id="rId18"/>
    <p:sldId id="307" r:id="rId19"/>
    <p:sldId id="332" r:id="rId20"/>
    <p:sldId id="335" r:id="rId21"/>
    <p:sldId id="337" r:id="rId22"/>
    <p:sldId id="277" r:id="rId23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ECF828B-84ED-4DF7-BDCF-CF94BBB80F89}">
          <p14:sldIdLst>
            <p14:sldId id="258"/>
            <p14:sldId id="322"/>
            <p14:sldId id="324"/>
            <p14:sldId id="298"/>
            <p14:sldId id="311"/>
            <p14:sldId id="302"/>
            <p14:sldId id="306"/>
            <p14:sldId id="326"/>
            <p14:sldId id="339"/>
            <p14:sldId id="330"/>
            <p14:sldId id="307"/>
            <p14:sldId id="332"/>
            <p14:sldId id="335"/>
            <p14:sldId id="337"/>
          </p14:sldIdLst>
        </p14:section>
        <p14:section name="Раздел без заголовка" id="{3C6121F8-BEAE-4C96-B2E4-D72A57F5190E}">
          <p14:sldIdLst>
            <p14:sldId id="27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72950" autoAdjust="0"/>
  </p:normalViewPr>
  <p:slideViewPr>
    <p:cSldViewPr snapToGrid="0">
      <p:cViewPr>
        <p:scale>
          <a:sx n="90" d="100"/>
          <a:sy n="90" d="100"/>
        </p:scale>
        <p:origin x="-7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802" y="-96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EA23-8176-445A-9F42-11FBC8D77D37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3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AF02-714C-4EEE-8F25-3E77244F81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2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64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sng" strike="noStrike" kern="1200" dirty="0" smtClean="0"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Неверно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04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21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9775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9AF02-714C-4EEE-8F25-3E77244F81E0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2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65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8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5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71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83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3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6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4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87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01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4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632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3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9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136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19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23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66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55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64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8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12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47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56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11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43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880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4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411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932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83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6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159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07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980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252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86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024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252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05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402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911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70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927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401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951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054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960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06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003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59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450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649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6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3821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544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188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673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450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791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564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955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381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0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738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285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037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003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432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775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711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576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486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019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0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29691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29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6013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831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772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195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5749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004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0261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0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83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/>
              <a:t>10.12.2019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2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1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7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5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1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7B7-979F-4173-A00A-26F39E0D74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22B-18F6-403B-B082-5366DE4E34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5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58B3-0CA3-4E1A-97BE-DDF6435A42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19A2-295E-455D-838D-667FAEDE8C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2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43000" y="1492262"/>
            <a:ext cx="9906000" cy="33187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ru-RU" sz="3400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заполнения форм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статистического наблюдения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инвестиционной деятельностью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22126" y="4488772"/>
            <a:ext cx="4391025" cy="172500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ru-RU" sz="1600" b="1" dirty="0" smtClean="0">
              <a:solidFill>
                <a:srgbClr val="C00000"/>
              </a:solidFill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19234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760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293" y="750029"/>
            <a:ext cx="11066584" cy="4401205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значительном расхождении данных формы № П-2 (</a:t>
            </a:r>
            <a:r>
              <a:rPr lang="ru-RU" sz="4000" b="1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№ П-2 за январь-декабрь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отчетом направить соответствующие пояснения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бланке организации </a:t>
            </a: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руководителя. </a:t>
            </a:r>
            <a:endParaRPr lang="ru-RU" sz="4000" b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64251" y="3920331"/>
          <a:ext cx="63500" cy="161925"/>
        </p:xfrm>
        <a:graphic>
          <a:graphicData uri="http://schemas.openxmlformats.org/drawingml/2006/table">
            <a:tbl>
              <a:tblPr/>
              <a:tblGrid>
                <a:gridCol w="63500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35" y="233929"/>
            <a:ext cx="9360000" cy="6262577"/>
          </a:xfrm>
          <a:prstGeom prst="rect">
            <a:avLst/>
          </a:prstGeom>
          <a:noFill/>
          <a:ln w="222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6443329" y="3365203"/>
            <a:ext cx="1800000" cy="914400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692" y="649738"/>
            <a:ext cx="9762757" cy="584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9720" y="1671769"/>
            <a:ext cx="2746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205162" y="2155923"/>
            <a:ext cx="1381991" cy="1692000"/>
          </a:xfrm>
          <a:prstGeom prst="rect">
            <a:avLst/>
          </a:prstGeom>
          <a:solidFill>
            <a:srgbClr val="FFFF00"/>
          </a:solidFill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В отчете за январь-декабрь заполняется из  формы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№ П-2 (инвест)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за 201</a:t>
            </a:r>
            <a:r>
              <a:rPr lang="en-US" sz="1400" b="1" dirty="0" smtClean="0">
                <a:solidFill>
                  <a:prstClr val="black"/>
                </a:solidFill>
              </a:rPr>
              <a:t>8</a:t>
            </a:r>
            <a:r>
              <a:rPr lang="ru-RU" sz="1400" b="1" dirty="0" smtClean="0">
                <a:solidFill>
                  <a:prstClr val="black"/>
                </a:solidFill>
              </a:rPr>
              <a:t> год</a:t>
            </a:r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686" y="4601291"/>
            <a:ext cx="8413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2109935" y="5821807"/>
            <a:ext cx="914400" cy="3384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82866" y="4601291"/>
            <a:ext cx="1346623" cy="720000"/>
          </a:xfrm>
          <a:prstGeom prst="ellipse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цифрами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147659" y="4944530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109" y="5344391"/>
            <a:ext cx="119354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6846169" y="5074571"/>
            <a:ext cx="2963589" cy="75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заполняется на основе документов, выданных государственными органами</a:t>
            </a:r>
            <a:b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землеустройству согласно оплаченным счетам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788" y="4684207"/>
            <a:ext cx="2128856" cy="147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Данные, отраженные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строкам 20-24,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относятся к инвестициям в основной капитал и не включаются в итог по строке 01 графе 1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43" y="691911"/>
            <a:ext cx="9720000" cy="54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49441" y="4581704"/>
            <a:ext cx="99891" cy="360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349329" y="4581704"/>
            <a:ext cx="244187" cy="360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982868" y="4733899"/>
            <a:ext cx="108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168472" y="4409762"/>
            <a:ext cx="1672936" cy="180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 заполняется при осуществлении затрат на охрану окружающей среды и рациональное использование природных ресурсов (отраженных по форме № 18-кс (годовая) 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67284" y="1600103"/>
            <a:ext cx="1008000" cy="28800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=стр.20 гр.1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65503" y="1601498"/>
            <a:ext cx="1008000" cy="25200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=стр.01 гр.1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6199619" y="1433442"/>
            <a:ext cx="155448" cy="432000"/>
          </a:xfrm>
          <a:prstGeom prst="rightBrac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99617" y="3784257"/>
            <a:ext cx="4317603" cy="324000"/>
          </a:xfrm>
          <a:prstGeom prst="rect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  <a:cs typeface="Times New Roman" pitchFamily="18" charset="0"/>
              </a:rPr>
              <a:t>Средства, полученные некоммерческими организациями 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  <a:cs typeface="Times New Roman" pitchFamily="18" charset="0"/>
              </a:rPr>
              <a:t>от оказания платных услуг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644940" y="3811305"/>
            <a:ext cx="72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-7939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Прямоугольник 5"/>
          <p:cNvSpPr/>
          <p:nvPr/>
        </p:nvSpPr>
        <p:spPr>
          <a:xfrm>
            <a:off x="1796903" y="1099116"/>
            <a:ext cx="80297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вопросам заполнения формы обращаться </a:t>
            </a:r>
            <a:br>
              <a:rPr lang="ru-RU" sz="2800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  <a:t>в Отдел статистики строительства, инвестиций </a:t>
            </a:r>
            <a:b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BC5642"/>
                </a:solidFill>
                <a:latin typeface="Times New Roman" pitchFamily="18" charset="0"/>
                <a:cs typeface="Times New Roman" pitchFamily="18" charset="0"/>
              </a:rPr>
              <a:t>и жилищно-коммунального хозяйства:</a:t>
            </a:r>
            <a:endParaRPr lang="ru-RU" sz="2800" b="1" dirty="0">
              <a:solidFill>
                <a:srgbClr val="BC56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53833" y="3785199"/>
            <a:ext cx="5890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u="sng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</a:t>
            </a:r>
            <a:endParaRPr lang="en-US" sz="2800" b="1" u="sng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P59_kaps@gks.ru</a:t>
            </a: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6903" y="3062731"/>
            <a:ext cx="7620728" cy="830997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0" dirty="0" smtClean="0">
                <a:solidFill>
                  <a:srgbClr val="002060"/>
                </a:solidFill>
              </a:rPr>
              <a:t>Телефон + 7 (342) 236-43-43</a:t>
            </a:r>
            <a:r>
              <a:rPr lang="en-US" sz="2400" b="1" kern="0" dirty="0" smtClean="0">
                <a:solidFill>
                  <a:srgbClr val="002060"/>
                </a:solidFill>
              </a:rPr>
              <a:t> </a:t>
            </a:r>
            <a:r>
              <a:rPr lang="ru-RU" sz="2400" b="1" kern="0" dirty="0" smtClean="0">
                <a:solidFill>
                  <a:srgbClr val="002060"/>
                </a:solidFill>
              </a:rPr>
              <a:t>добавочный номер 1-88</a:t>
            </a:r>
            <a:r>
              <a:rPr lang="en-US" sz="2400" b="1" kern="0" dirty="0" smtClean="0">
                <a:solidFill>
                  <a:srgbClr val="002060"/>
                </a:solidFill>
              </a:rPr>
              <a:t>#</a:t>
            </a:r>
            <a:r>
              <a:rPr lang="ru-RU" sz="2400" b="1" kern="0" dirty="0" smtClean="0">
                <a:solidFill>
                  <a:srgbClr val="002060"/>
                </a:solidFill>
              </a:rPr>
              <a:t/>
            </a:r>
            <a:br>
              <a:rPr lang="ru-RU" sz="2400" b="1" kern="0" dirty="0" smtClean="0">
                <a:solidFill>
                  <a:srgbClr val="002060"/>
                </a:solidFill>
              </a:rPr>
            </a:br>
            <a:r>
              <a:rPr lang="ru-RU" sz="2400" b="1" kern="0" dirty="0" smtClean="0">
                <a:solidFill>
                  <a:srgbClr val="002060"/>
                </a:solidFill>
              </a:rPr>
              <a:t>Николайчук Лариса Петровна</a:t>
            </a:r>
          </a:p>
        </p:txBody>
      </p:sp>
    </p:spTree>
    <p:extLst>
      <p:ext uri="{BB962C8B-B14F-4D97-AF65-F5344CB8AC3E}">
        <p14:creationId xmlns:p14="http://schemas.microsoft.com/office/powerpoint/2010/main" val="186979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15364" name="Группа 1"/>
          <p:cNvGrpSpPr>
            <a:grpSpLocks/>
          </p:cNvGrpSpPr>
          <p:nvPr/>
        </p:nvGrpSpPr>
        <p:grpSpPr bwMode="auto">
          <a:xfrm>
            <a:off x="1143000" y="-7939"/>
            <a:ext cx="9906000" cy="1072809"/>
            <a:chOff x="25400" y="-7938"/>
            <a:chExt cx="9880600" cy="885826"/>
          </a:xfrm>
        </p:grpSpPr>
        <p:pic>
          <p:nvPicPr>
            <p:cNvPr id="1536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9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1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1286250" y="2818321"/>
            <a:ext cx="97627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143000" y="19234"/>
            <a:ext cx="9906000" cy="1072809"/>
            <a:chOff x="25400" y="-7938"/>
            <a:chExt cx="9880600" cy="885826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5275" y="233363"/>
              <a:ext cx="241300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2558"/>
            <a:stretch>
              <a:fillRect/>
            </a:stretch>
          </p:blipFill>
          <p:spPr bwMode="auto">
            <a:xfrm>
              <a:off x="25400" y="233363"/>
              <a:ext cx="285750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255587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4060825" y="233363"/>
              <a:ext cx="1627188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55610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7059613" y="233363"/>
              <a:ext cx="162718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990600" y="-7938"/>
              <a:ext cx="8915400" cy="432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ТЕРРИТОРИАЛЬНЫЙ ОРГАН ФЕДЕРАЛЬНОЙ СЛУЖБЫ</a:t>
              </a:r>
              <a:r>
                <a:rPr lang="en-US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СТАТИСТИКИ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 ПЕРМСКОМУ КРАЮ</a:t>
              </a:r>
            </a:p>
          </p:txBody>
        </p:sp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558"/>
            <a:stretch>
              <a:fillRect/>
            </a:stretch>
          </p:blipFill>
          <p:spPr bwMode="auto">
            <a:xfrm>
              <a:off x="8278813" y="234950"/>
              <a:ext cx="1627187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22866"/>
              </p:ext>
            </p:extLst>
          </p:nvPr>
        </p:nvGraphicFramePr>
        <p:xfrm>
          <a:off x="1143010" y="1239211"/>
          <a:ext cx="99060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421"/>
                <a:gridCol w="1769523"/>
                <a:gridCol w="2444136"/>
                <a:gridCol w="210382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предоставления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Респонденты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П-2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«Сведения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 инвестициях в нефинансовые активы»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квартальная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20 числа после отчетного периода, за январь-декабрь – не позднее 8 февраля года, следующего за отчетным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 (кроме субъектов малого предпри-нимательства)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.201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П-2 (инвест)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«Сведения об инвестиционной деятельности»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апреля года, следующего за отчетным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 (кроме субъектов малого предпри-нимательства)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.07.201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10681" y="4010890"/>
            <a:ext cx="8198427" cy="1319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 1 квартала 20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года форма </a:t>
            </a:r>
            <a:r>
              <a:rPr lang="ru-RU" b="1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П-2</a:t>
            </a:r>
            <a:endParaRPr lang="ru-RU" b="1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«Сведения об инвестициях в нефинансовые активы»</a:t>
            </a:r>
            <a:endParaRPr lang="en-US" b="1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Приказ Росстата от 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.07.201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5576" y="5112341"/>
            <a:ext cx="10775373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Указания по заполнению расположены на бланках форм</a:t>
            </a:r>
            <a:endParaRPr lang="ru-RU" sz="2400" b="1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71" y="717033"/>
            <a:ext cx="8398304" cy="60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5975506" y="3253568"/>
            <a:ext cx="1860697" cy="95693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506663" y="188913"/>
            <a:ext cx="7021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7" y="1064872"/>
            <a:ext cx="9210675" cy="564549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вал 8"/>
          <p:cNvSpPr/>
          <p:nvPr/>
        </p:nvSpPr>
        <p:spPr>
          <a:xfrm>
            <a:off x="3679981" y="1423555"/>
            <a:ext cx="1272635" cy="11430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67620" y="1678132"/>
            <a:ext cx="1215736" cy="1080654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1181" y="2915426"/>
            <a:ext cx="1209811" cy="1872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Некоммерческие организации </a:t>
            </a:r>
            <a:br>
              <a:rPr lang="ru-RU" sz="1050" b="1" dirty="0" smtClean="0">
                <a:solidFill>
                  <a:schemeClr val="tx1"/>
                </a:solidFill>
              </a:rPr>
            </a:br>
            <a:r>
              <a:rPr lang="ru-RU" sz="1050" b="1" dirty="0" smtClean="0">
                <a:solidFill>
                  <a:schemeClr val="tx1"/>
                </a:solidFill>
              </a:rPr>
              <a:t>не включают затраты на создание и приобретение основных средств, учет которых осуществляется на </a:t>
            </a:r>
            <a:r>
              <a:rPr lang="ru-RU" sz="1050" b="1" dirty="0" err="1" smtClean="0">
                <a:solidFill>
                  <a:schemeClr val="tx1"/>
                </a:solidFill>
              </a:rPr>
              <a:t>забалансовом</a:t>
            </a:r>
            <a:r>
              <a:rPr lang="ru-RU" sz="1050" b="1" dirty="0" smtClean="0">
                <a:solidFill>
                  <a:schemeClr val="tx1"/>
                </a:solidFill>
              </a:rPr>
              <a:t> счете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08531" y="2951017"/>
            <a:ext cx="1028700" cy="1724892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 включается стоимость основных средств, переданных с баланса на баланс организации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53277" y="2951017"/>
            <a:ext cx="1073399" cy="1724892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Отражаются затраты на приобретение квартир для сотрудников в объектах жилого фонда</a:t>
            </a:r>
            <a:endParaRPr lang="ru-RU" sz="105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318221" y="2566555"/>
            <a:ext cx="0" cy="38446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45187" y="2758800"/>
            <a:ext cx="0" cy="192231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336384" y="2614474"/>
            <a:ext cx="1203777" cy="228599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679981" y="2950732"/>
            <a:ext cx="1209811" cy="1926591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Коммерческие организации </a:t>
            </a:r>
            <a:br>
              <a:rPr lang="ru-RU" sz="1050" b="1" dirty="0" smtClean="0">
                <a:solidFill>
                  <a:schemeClr val="tx1"/>
                </a:solidFill>
              </a:rPr>
            </a:br>
            <a:r>
              <a:rPr lang="ru-RU" sz="1050" b="1" dirty="0" smtClean="0">
                <a:solidFill>
                  <a:schemeClr val="tx1"/>
                </a:solidFill>
              </a:rPr>
              <a:t>не включают затраты на приобретение нефинансовых активов стоимостью не более 40000  рублей за единицу</a:t>
            </a:r>
            <a:endParaRPr lang="ru-RU" sz="1050" b="1" dirty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029" y="2740615"/>
            <a:ext cx="13477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07" y="1387334"/>
            <a:ext cx="720000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1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629204"/>
              </p:ext>
            </p:extLst>
          </p:nvPr>
        </p:nvGraphicFramePr>
        <p:xfrm>
          <a:off x="1399149" y="1240218"/>
          <a:ext cx="921067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Лист" r:id="rId4" imgW="9210743" imgH="1457325" progId="Excel.Sheet.8">
                  <p:embed/>
                </p:oleObj>
              </mc:Choice>
              <mc:Fallback>
                <p:oleObj name="Лист" r:id="rId4" imgW="9210743" imgH="14573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9149" y="1240218"/>
                        <a:ext cx="9210675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93796"/>
              </p:ext>
            </p:extLst>
          </p:nvPr>
        </p:nvGraphicFramePr>
        <p:xfrm>
          <a:off x="1398589" y="2708275"/>
          <a:ext cx="9210675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Лист" r:id="rId7" imgW="9210743" imgH="3848190" progId="Excel.Sheet.8">
                  <p:embed/>
                </p:oleObj>
              </mc:Choice>
              <mc:Fallback>
                <p:oleObj name="Лист" r:id="rId7" imgW="9210743" imgH="38481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8589" y="2708275"/>
                        <a:ext cx="9210675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4736123" y="4230000"/>
            <a:ext cx="2160000" cy="252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Отражаются затраты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 возмещение убытков землепользователям;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 на эксплуатационное бурение;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на приобретение фондов библиотек, архивов, музеев; кинофотодокументов;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копий произведений искусства; приобретение оружия; культивируемые ресурсы растительного и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животного происхождения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679981" y="5008418"/>
            <a:ext cx="902411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9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344" y="57028"/>
            <a:ext cx="9671573" cy="591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8017384" y="4832988"/>
            <a:ext cx="1090453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9410773" y="3517446"/>
            <a:ext cx="2128856" cy="147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Данные, отраженные по строке 29, не относятся к инвестициям в основной капитал и не включаются в итог по строке 01 графе 1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567384" y="2959082"/>
            <a:ext cx="900000" cy="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8704719" y="2854110"/>
            <a:ext cx="1966015" cy="36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Библиотечный фонд 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ОКВЭД   91.01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73748" y="4861019"/>
            <a:ext cx="2963589" cy="756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заполняется на основе документов, выданных государственными органами</a:t>
            </a:r>
            <a:b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землеустройству согласно оплаченным счетам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954772" y="4934477"/>
            <a:ext cx="155448" cy="756000"/>
          </a:xfrm>
          <a:prstGeom prst="rightBrac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35" y="973492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35" y="1572411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35" y="1987463"/>
            <a:ext cx="8028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15" y="831626"/>
            <a:ext cx="10221191" cy="564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Овал 19"/>
          <p:cNvSpPr/>
          <p:nvPr/>
        </p:nvSpPr>
        <p:spPr>
          <a:xfrm>
            <a:off x="2001237" y="4033005"/>
            <a:ext cx="1620000" cy="1080000"/>
          </a:xfrm>
          <a:prstGeom prst="ellipse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ОКВЭД2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цифрами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792" y="3602352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424" y="2946033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554" y="2835855"/>
            <a:ext cx="27463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088" y="1365830"/>
            <a:ext cx="6699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352" y="1210991"/>
            <a:ext cx="6699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955683" y="3672096"/>
            <a:ext cx="1332000" cy="162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Некоммерческими организациями отражаются средства, полученные  от оказания платных услуг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67341" y="2753574"/>
            <a:ext cx="1224000" cy="720000"/>
          </a:xfrm>
          <a:prstGeom prst="rect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Некоммерческие организации не заполняют</a:t>
            </a:r>
            <a:endParaRPr lang="ru-RU" sz="1050" b="1" dirty="0">
              <a:solidFill>
                <a:schemeClr val="tx1"/>
              </a:solidFill>
            </a:endParaRP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16" y="2380165"/>
            <a:ext cx="2746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428" y="1031933"/>
            <a:ext cx="6699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985" y="3672096"/>
            <a:ext cx="115887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369336" y="232240"/>
            <a:ext cx="8135999" cy="700116"/>
            <a:chOff x="925422" y="0"/>
            <a:chExt cx="8061051" cy="70011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966822" y="0"/>
              <a:ext cx="7989716" cy="70011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>
              <a:solidFill>
                <a:schemeClr val="accent1">
                  <a:shade val="50000"/>
                </a:schemeClr>
              </a:solidFill>
            </a:ln>
            <a:effectLst>
              <a:outerShdw blurRad="57150" dist="38100" dir="5400000" algn="ctr" rotWithShape="0">
                <a:srgbClr val="0F6FC6">
                  <a:shade val="50000"/>
                  <a:hueOff val="0"/>
                  <a:satOff val="0"/>
                  <a:lumOff val="0"/>
                  <a:alphaOff val="0"/>
                  <a:shade val="9000"/>
                  <a:alpha val="48000"/>
                  <a:satMod val="10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925422" y="0"/>
              <a:ext cx="8061051" cy="659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shade val="5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33020" rIns="49530" bIns="33020" numCol="1" spcCol="1270" anchor="ctr" anchorCtr="0">
              <a:noAutofit/>
            </a:bodyPr>
            <a:lstStyle/>
            <a:p>
              <a:pPr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prstClr val="black"/>
                  </a:solidFill>
                  <a:latin typeface="Times New Roman"/>
                </a:rPr>
                <a:t>Пример расшифровки стр. 33 (ОКВЭД 2):</a:t>
              </a:r>
              <a:endPara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2423174" y="884789"/>
            <a:ext cx="8165167" cy="1091581"/>
            <a:chOff x="1612276" y="692688"/>
            <a:chExt cx="8010502" cy="9738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612276" y="735137"/>
              <a:ext cx="7911251" cy="931386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711527" y="692688"/>
              <a:ext cx="7911251" cy="899269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жилых домов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 </a:t>
              </a:r>
              <a:b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</a:b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«Управление эксплуатацией жилого фонда за вознаграждение или на договорной основе»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8" name="Овал 7"/>
          <p:cNvSpPr/>
          <p:nvPr/>
        </p:nvSpPr>
        <p:spPr>
          <a:xfrm>
            <a:off x="713165" y="990110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68.32.1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422285" y="1879221"/>
            <a:ext cx="8131697" cy="1452815"/>
            <a:chOff x="1649148" y="1820294"/>
            <a:chExt cx="7856538" cy="13922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649148" y="1844544"/>
              <a:ext cx="7791132" cy="1368000"/>
            </a:xfrm>
            <a:prstGeom prst="roundRect">
              <a:avLst>
                <a:gd name="adj" fmla="val 6251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714554" y="1820294"/>
              <a:ext cx="7791132" cy="1100525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t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, приобретение основных средств для общеобразовательных школ </a:t>
              </a:r>
              <a:r>
                <a:rPr lang="ru-RU" sz="2300" b="1" dirty="0" smtClean="0">
                  <a:solidFill>
                    <a:srgbClr val="002060"/>
                  </a:solidFill>
                  <a:latin typeface="Times New Roman"/>
                </a:rPr>
                <a:t>– « Образование среднее общее»</a:t>
              </a:r>
            </a:p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713165" y="2105028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85.14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381073" y="3242284"/>
            <a:ext cx="8104415" cy="1004370"/>
            <a:chOff x="1755668" y="3632591"/>
            <a:chExt cx="7890700" cy="100437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795017" y="3632591"/>
              <a:ext cx="7851351" cy="1004370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755668" y="3785597"/>
              <a:ext cx="7812000" cy="619305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реконструкция, приобретение  основных средств для  деятельности спортивных объектов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–«Деятельность спортивных объектов»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17" name="Овал 16"/>
          <p:cNvSpPr/>
          <p:nvPr/>
        </p:nvSpPr>
        <p:spPr>
          <a:xfrm>
            <a:off x="677333" y="3203258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93.11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2378239" y="4174654"/>
            <a:ext cx="8130140" cy="1400400"/>
            <a:chOff x="1698342" y="4448195"/>
            <a:chExt cx="7589128" cy="10404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723116" y="4552595"/>
              <a:ext cx="7564354" cy="864000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1698342" y="4448195"/>
              <a:ext cx="7564354" cy="1040400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Строительство, реконструкция автодорог </a:t>
              </a: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– </a:t>
              </a:r>
              <a:b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</a:br>
              <a:r>
                <a:rPr lang="ru-RU" sz="2300" b="1" dirty="0" smtClean="0">
                  <a:solidFill>
                    <a:srgbClr val="0F6FC6">
                      <a:lumMod val="50000"/>
                    </a:srgbClr>
                  </a:solidFill>
                  <a:latin typeface="Times New Roman"/>
                </a:rPr>
                <a:t>«Деятельность по эксплуатации автомобильных дорог и автомагистралей»</a:t>
              </a:r>
              <a:endParaRPr lang="ru-RU" sz="2300" b="1" dirty="0">
                <a:solidFill>
                  <a:srgbClr val="0F6FC6">
                    <a:lumMod val="50000"/>
                  </a:srgbClr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21" name="Овал 20"/>
          <p:cNvSpPr/>
          <p:nvPr/>
        </p:nvSpPr>
        <p:spPr>
          <a:xfrm>
            <a:off x="677333" y="4315179"/>
            <a:ext cx="1692000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52.21.22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429168" y="5478141"/>
            <a:ext cx="8064000" cy="1266672"/>
            <a:chOff x="1614696" y="5564198"/>
            <a:chExt cx="7773440" cy="102705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614696" y="5564198"/>
              <a:ext cx="7773440" cy="875697"/>
            </a:xfrm>
            <a:prstGeom prst="roundRect">
              <a:avLst>
                <a:gd name="adj" fmla="val 10000"/>
              </a:avLst>
            </a:prstGeom>
            <a:solidFill>
              <a:srgbClr val="0F6FC6">
                <a:lumMod val="20000"/>
                <a:lumOff val="80000"/>
                <a:alpha val="90000"/>
              </a:srgbClr>
            </a:solidFill>
            <a:ln>
              <a:noFill/>
            </a:ln>
            <a:effectLst/>
            <a:sp3d z="-300000"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b="1" dirty="0" smtClean="0">
                <a:solidFill>
                  <a:srgbClr val="FF0000"/>
                </a:solidFill>
                <a:latin typeface="Times New Roman"/>
              </a:endParaRPr>
            </a:p>
            <a:p>
              <a:r>
                <a:rPr lang="ru-RU" sz="2300" b="1" dirty="0" smtClean="0">
                  <a:solidFill>
                    <a:srgbClr val="FF0000"/>
                  </a:solidFill>
                  <a:latin typeface="Times New Roman"/>
                </a:rPr>
                <a:t>Заполняют </a:t>
              </a:r>
              <a:r>
                <a:rPr lang="ru-RU" sz="2300" b="1" dirty="0">
                  <a:solidFill>
                    <a:srgbClr val="FF0000"/>
                  </a:solidFill>
                  <a:latin typeface="Times New Roman"/>
                </a:rPr>
                <a:t>подразделения, занимающиеся строительством</a:t>
              </a:r>
              <a:endParaRPr lang="ru-RU" sz="2300" b="1" dirty="0">
                <a:solidFill>
                  <a:srgbClr val="FF0000"/>
                </a:solidFill>
                <a:latin typeface="Times New Roman"/>
                <a:cs typeface="Times New Roman" pitchFamily="18" charset="0"/>
              </a:endParaRPr>
            </a:p>
            <a:p>
              <a:endParaRPr lang="ru-RU" sz="2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1614696" y="5583254"/>
              <a:ext cx="7530519" cy="1008000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29210" rIns="43815" bIns="29210" numCol="1" spcCol="1270" anchor="ctr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300" b="1" dirty="0">
                <a:solidFill>
                  <a:srgbClr val="FF0000"/>
                </a:solidFill>
                <a:latin typeface="Times New Roman"/>
                <a:cs typeface="Times New Roman" pitchFamily="18" charset="0"/>
              </a:endParaRPr>
            </a:p>
          </p:txBody>
        </p:sp>
      </p:grpSp>
      <p:sp>
        <p:nvSpPr>
          <p:cNvPr id="25" name="Овал 24"/>
          <p:cNvSpPr/>
          <p:nvPr/>
        </p:nvSpPr>
        <p:spPr>
          <a:xfrm>
            <a:off x="678903" y="5568141"/>
            <a:ext cx="1690439" cy="90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41.10-43.99.9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8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72781"/>
              </p:ext>
            </p:extLst>
          </p:nvPr>
        </p:nvGraphicFramePr>
        <p:xfrm>
          <a:off x="484963" y="0"/>
          <a:ext cx="11476664" cy="671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24451"/>
                <a:gridCol w="5752213"/>
              </a:tblGrid>
              <a:tr h="302089">
                <a:tc>
                  <a:txBody>
                    <a:bodyPr/>
                    <a:lstStyle/>
                    <a:p>
                      <a:pPr algn="ctr"/>
                      <a:r>
                        <a:rPr lang="ru-RU" sz="1600" b="0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Неверно</a:t>
                      </a:r>
                      <a:endParaRPr lang="ru-RU" sz="1600" b="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</a:t>
                      </a:r>
                      <a:endParaRPr lang="ru-RU" sz="1600" u="sng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17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старых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бланков и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xml-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шаблонов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только!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бланки и </a:t>
                      </a:r>
                      <a:r>
                        <a:rPr lang="ru-RU" sz="1600" u="sn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xml-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шаблоны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заполнен в рублях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 – тысяча рублей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 затраты на приобретение нефинансовых активов, которые не отражаются в бухгалтерском учете в составе основных средств (стоимостью до 40 тыс. рублей за единицу), а по некоммерческим организациям -  приобретение основных средств, учитываемых на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забалансовом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счете (стоимостью до 10 тыс. руб. за единицу)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включаются в отчет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Коммерческие организации  - 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приобретение нефинансовых активов стоимостью до 40 тыс. руб. за единицу;</a:t>
                      </a:r>
                    </a:p>
                    <a:p>
                      <a:r>
                        <a:rPr lang="ru-RU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Некоммерческие организации 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приобретение </a:t>
                      </a:r>
                      <a:r>
                        <a:rPr lang="en-US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 средств, </a:t>
                      </a:r>
                      <a:r>
                        <a:rPr lang="ru-RU" sz="1600" b="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учетываемых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забалансовом</a:t>
                      </a:r>
                      <a:r>
                        <a:rPr lang="ru-RU" sz="1600" b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счете (до 10 тыс. рублей)</a:t>
                      </a:r>
                      <a:endParaRPr lang="ru-RU" sz="16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611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графу 5 (затраты на приобретение основных фондов, бывших в употреблении у других юридических и физических лиц) включена стоимость основных фондов, переданных с баланса на баланс организации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включается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основных фондов, переданных с баланса на баланс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02 графе 1 (жилые здания и помещения) отражена покупка квартир в объектах жилого фонда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квартир в объектах жилого фонда  отражается по графе 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414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строке 30 (затраты на приобретение земли)  включена стоимость арендуемых земельных участков, а также переданных в пользование или оперативное управление;</a:t>
                      </a: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включается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арендуемых земельных участков, а также переданных в пользование или оперативное управление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noFill/>
                  </a:tcPr>
                </a:tc>
              </a:tr>
              <a:tr h="11808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разделе 2 под кодами ОКВЭД2 «Строительство» (41.10-43.99) отражены затраты по строительству различных объектов</a:t>
                      </a:r>
                    </a:p>
                  </a:txBody>
                  <a:tcPr marL="121940" marR="121940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кодам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ОКВЭД2 41.10-43.99.9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 зданий, работы строительные, специализированные» показываются затраты по созданию и дальнейшему развитию материально-технической базы подразделений, занимающихся строительством. 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40" marR="121940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6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4782</TotalTime>
  <Words>721</Words>
  <Application>Microsoft Office PowerPoint</Application>
  <PresentationFormat>Произвольный</PresentationFormat>
  <Paragraphs>99</Paragraphs>
  <Slides>15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Тема Office</vt:lpstr>
      <vt:lpstr>2_Тема Office</vt:lpstr>
      <vt:lpstr>4_Тема Office</vt:lpstr>
      <vt:lpstr>5_Тема Office</vt:lpstr>
      <vt:lpstr>3_Тема Office</vt:lpstr>
      <vt:lpstr>6_Тема Office</vt:lpstr>
      <vt:lpstr>7_Тема Office</vt:lpstr>
      <vt:lpstr>1_Тема Office</vt:lpstr>
      <vt:lpstr>Лист</vt:lpstr>
      <vt:lpstr> Порядок заполнения форм  федерального статистического наблюдения  за инвестиционной деятельностью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Воробкало Светлана Николаевна</cp:lastModifiedBy>
  <cp:revision>270</cp:revision>
  <cp:lastPrinted>2019-11-26T10:10:16Z</cp:lastPrinted>
  <dcterms:created xsi:type="dcterms:W3CDTF">2017-02-01T16:35:27Z</dcterms:created>
  <dcterms:modified xsi:type="dcterms:W3CDTF">2019-12-10T04:36:28Z</dcterms:modified>
</cp:coreProperties>
</file>