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5" r:id="rId2"/>
    <p:sldId id="329" r:id="rId3"/>
    <p:sldId id="340" r:id="rId4"/>
    <p:sldId id="347" r:id="rId5"/>
    <p:sldId id="348" r:id="rId6"/>
    <p:sldId id="389" r:id="rId7"/>
    <p:sldId id="321" r:id="rId8"/>
    <p:sldId id="320" r:id="rId9"/>
    <p:sldId id="344" r:id="rId10"/>
    <p:sldId id="332" r:id="rId11"/>
    <p:sldId id="385" r:id="rId12"/>
    <p:sldId id="386" r:id="rId13"/>
    <p:sldId id="387" r:id="rId14"/>
    <p:sldId id="388" r:id="rId15"/>
    <p:sldId id="384" r:id="rId16"/>
    <p:sldId id="326" r:id="rId17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Чезарри Светлана Валерьевна" initials="" lastIdx="0" clrIdx="0"/>
  <p:cmAuthor id="1" name="Чезарри Светлана Валерьевна" initials="ЧСВ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9E8"/>
    <a:srgbClr val="9E4C8E"/>
    <a:srgbClr val="DCBED8"/>
    <a:srgbClr val="FF0000"/>
    <a:srgbClr val="FFC1C1"/>
    <a:srgbClr val="FFA3A3"/>
    <a:srgbClr val="FFFF99"/>
    <a:srgbClr val="FF4B4B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7" autoAdjust="0"/>
    <p:restoredTop sz="92883" autoAdjust="0"/>
  </p:normalViewPr>
  <p:slideViewPr>
    <p:cSldViewPr>
      <p:cViewPr>
        <p:scale>
          <a:sx n="100" d="100"/>
          <a:sy n="100" d="100"/>
        </p:scale>
        <p:origin x="-51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53BED-51C9-4AD6-834F-948561B36E5B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5E1D73-5FC8-4625-9993-908C537367E6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кроме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34C3D1-541F-4DF5-8667-7B76D8976346}" type="parTrans" cxnId="{CDFC7002-39A5-4E5E-8BC7-63D1E72A33F8}">
      <dgm:prSet/>
      <dgm:spPr/>
      <dgm:t>
        <a:bodyPr/>
        <a:lstStyle/>
        <a:p>
          <a:endParaRPr lang="ru-RU"/>
        </a:p>
      </dgm:t>
    </dgm:pt>
    <dgm:pt modelId="{1A220198-1038-456C-9A80-9EE42452C720}" type="sibTrans" cxnId="{CDFC7002-39A5-4E5E-8BC7-63D1E72A33F8}">
      <dgm:prSet/>
      <dgm:spPr/>
      <dgm:t>
        <a:bodyPr/>
        <a:lstStyle/>
        <a:p>
          <a:endParaRPr lang="ru-RU"/>
        </a:p>
      </dgm:t>
    </dgm:pt>
    <dgm:pt modelId="{962063A9-AE27-44C2-93F8-4925ABE98B72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субъектов малого предпринимательства, кредитных организаций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70FC1E-B030-4C96-817C-7E163291DFF8}" type="parTrans" cxnId="{5BB2BCBD-5649-4AA9-9FF5-365B95DF84D3}">
      <dgm:prSet/>
      <dgm:spPr/>
      <dgm:t>
        <a:bodyPr/>
        <a:lstStyle/>
        <a:p>
          <a:endParaRPr lang="ru-RU"/>
        </a:p>
      </dgm:t>
    </dgm:pt>
    <dgm:pt modelId="{9656940C-F954-42FC-9767-263C3BB4C8FB}" type="sibTrans" cxnId="{5BB2BCBD-5649-4AA9-9FF5-365B95DF84D3}">
      <dgm:prSet/>
      <dgm:spPr/>
      <dgm:t>
        <a:bodyPr/>
        <a:lstStyle/>
        <a:p>
          <a:endParaRPr lang="ru-RU"/>
        </a:p>
      </dgm:t>
    </dgm:pt>
    <dgm:pt modelId="{21746A3E-531F-40DB-9BDB-74798D027F65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кроме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338FCF-4C9A-48DE-8B96-0CE30F9B3C03}" type="parTrans" cxnId="{D656E94D-BB47-4DB2-96C3-F19C1592036B}">
      <dgm:prSet/>
      <dgm:spPr/>
      <dgm:t>
        <a:bodyPr/>
        <a:lstStyle/>
        <a:p>
          <a:endParaRPr lang="ru-RU"/>
        </a:p>
      </dgm:t>
    </dgm:pt>
    <dgm:pt modelId="{FF274BCA-686F-4A74-866D-F9C8962DA9A2}" type="sibTrans" cxnId="{D656E94D-BB47-4DB2-96C3-F19C1592036B}">
      <dgm:prSet/>
      <dgm:spPr/>
      <dgm:t>
        <a:bodyPr/>
        <a:lstStyle/>
        <a:p>
          <a:endParaRPr lang="ru-RU"/>
        </a:p>
      </dgm:t>
    </dgm:pt>
    <dgm:pt modelId="{6249DBA9-C2A4-4F87-AAAF-5570B9CDC701}">
      <dgm:prSet phldrT="[Текст]" custT="1"/>
      <dgm:spPr/>
      <dgm:t>
        <a:bodyPr/>
        <a:lstStyle/>
        <a:p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некредитных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финансовых организаций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13B770-19BB-45EF-8766-1C2D9B8DA86C}" type="parTrans" cxnId="{200B5DEF-4161-4830-A2C1-A28DCF86C64C}">
      <dgm:prSet/>
      <dgm:spPr/>
      <dgm:t>
        <a:bodyPr/>
        <a:lstStyle/>
        <a:p>
          <a:endParaRPr lang="ru-RU"/>
        </a:p>
      </dgm:t>
    </dgm:pt>
    <dgm:pt modelId="{DDAF734E-3565-4AF0-A147-4ECF7FA4ABBE}" type="sibTrans" cxnId="{200B5DEF-4161-4830-A2C1-A28DCF86C64C}">
      <dgm:prSet/>
      <dgm:spPr/>
      <dgm:t>
        <a:bodyPr/>
        <a:lstStyle/>
        <a:p>
          <a:endParaRPr lang="ru-RU"/>
        </a:p>
      </dgm:t>
    </dgm:pt>
    <dgm:pt modelId="{F0C72368-270F-49E8-A123-732CD1569AAA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кроме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445B82-1CB0-4989-A6CC-7DA7F11F197B}" type="parTrans" cxnId="{F9D8885B-B4AB-4101-A1EF-5E0012B4CEA1}">
      <dgm:prSet/>
      <dgm:spPr/>
      <dgm:t>
        <a:bodyPr/>
        <a:lstStyle/>
        <a:p>
          <a:endParaRPr lang="ru-RU"/>
        </a:p>
      </dgm:t>
    </dgm:pt>
    <dgm:pt modelId="{DE8640FE-AFAA-4D30-A4B0-2F77BDEBEAD9}" type="sibTrans" cxnId="{F9D8885B-B4AB-4101-A1EF-5E0012B4CEA1}">
      <dgm:prSet/>
      <dgm:spPr/>
      <dgm:t>
        <a:bodyPr/>
        <a:lstStyle/>
        <a:p>
          <a:endParaRPr lang="ru-RU"/>
        </a:p>
      </dgm:t>
    </dgm:pt>
    <dgm:pt modelId="{17E55FAB-F94E-4238-A1C0-479AA95FC016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организаций, у которых в течение двух предыдущих лет средняя численность работников </a:t>
          </a:r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превышает 15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человек, включая работающих по совместительству и договорам гражданско-правового характера, и в течение двух предыдущих лет годовой оборот организации </a:t>
          </a:r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превышает 800 млн рублей</a:t>
          </a:r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71F16-560D-49D0-B450-EDA689010590}" type="parTrans" cxnId="{BF162A70-5CDB-40DF-B0D7-53245E177205}">
      <dgm:prSet/>
      <dgm:spPr/>
      <dgm:t>
        <a:bodyPr/>
        <a:lstStyle/>
        <a:p>
          <a:endParaRPr lang="ru-RU"/>
        </a:p>
      </dgm:t>
    </dgm:pt>
    <dgm:pt modelId="{5682F2B4-2A5B-4D18-8AEA-9D279E87C82C}" type="sibTrans" cxnId="{BF162A70-5CDB-40DF-B0D7-53245E177205}">
      <dgm:prSet/>
      <dgm:spPr/>
      <dgm:t>
        <a:bodyPr/>
        <a:lstStyle/>
        <a:p>
          <a:endParaRPr lang="ru-RU"/>
        </a:p>
      </dgm:t>
    </dgm:pt>
    <dgm:pt modelId="{574BD067-31F3-4A4E-B4FA-4E70B318DD70}" type="pres">
      <dgm:prSet presAssocID="{04C53BED-51C9-4AD6-834F-948561B36E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3FB801-9377-4DD3-B2D3-378ECB87AA68}" type="pres">
      <dgm:prSet presAssocID="{585E1D73-5FC8-4625-9993-908C537367E6}" presName="composite" presStyleCnt="0"/>
      <dgm:spPr/>
    </dgm:pt>
    <dgm:pt modelId="{15DA5AC0-06AD-4049-BE90-126CBB3E07CC}" type="pres">
      <dgm:prSet presAssocID="{585E1D73-5FC8-4625-9993-908C537367E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67343-8C78-491C-9E87-8DDF7A357690}" type="pres">
      <dgm:prSet presAssocID="{585E1D73-5FC8-4625-9993-908C537367E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FA313-157C-4316-814A-0E7F8B5030C8}" type="pres">
      <dgm:prSet presAssocID="{1A220198-1038-456C-9A80-9EE42452C720}" presName="sp" presStyleCnt="0"/>
      <dgm:spPr/>
    </dgm:pt>
    <dgm:pt modelId="{47904CB9-95F3-4842-B369-54B0F0F5BF12}" type="pres">
      <dgm:prSet presAssocID="{21746A3E-531F-40DB-9BDB-74798D027F65}" presName="composite" presStyleCnt="0"/>
      <dgm:spPr/>
    </dgm:pt>
    <dgm:pt modelId="{0986A606-48D1-45E8-8977-2A0FF596327B}" type="pres">
      <dgm:prSet presAssocID="{21746A3E-531F-40DB-9BDB-74798D027F6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61DB2-A371-436B-97BB-268BB76AF8B4}" type="pres">
      <dgm:prSet presAssocID="{21746A3E-531F-40DB-9BDB-74798D027F65}" presName="descendantText" presStyleLbl="alignAcc1" presStyleIdx="1" presStyleCnt="3" custLinFactNeighborX="221" custLinFactNeighborY="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0DB8F-A892-4767-9B76-B0E90F89B180}" type="pres">
      <dgm:prSet presAssocID="{FF274BCA-686F-4A74-866D-F9C8962DA9A2}" presName="sp" presStyleCnt="0"/>
      <dgm:spPr/>
    </dgm:pt>
    <dgm:pt modelId="{5F5EE548-47AE-4E50-8FF1-BF4173C44D3C}" type="pres">
      <dgm:prSet presAssocID="{F0C72368-270F-49E8-A123-732CD1569AAA}" presName="composite" presStyleCnt="0"/>
      <dgm:spPr/>
    </dgm:pt>
    <dgm:pt modelId="{B9D20391-02DD-4852-B2AA-CA04F069980B}" type="pres">
      <dgm:prSet presAssocID="{F0C72368-270F-49E8-A123-732CD1569AA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8D7AF-D5C1-4CB4-95F8-0D3A5142B623}" type="pres">
      <dgm:prSet presAssocID="{F0C72368-270F-49E8-A123-732CD1569AAA}" presName="descendantText" presStyleLbl="alignAcc1" presStyleIdx="2" presStyleCnt="3" custScaleY="204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115C71-4AA9-4210-909C-E75EFF49F357}" type="presOf" srcId="{F0C72368-270F-49E8-A123-732CD1569AAA}" destId="{B9D20391-02DD-4852-B2AA-CA04F069980B}" srcOrd="0" destOrd="0" presId="urn:microsoft.com/office/officeart/2005/8/layout/chevron2"/>
    <dgm:cxn modelId="{D656E94D-BB47-4DB2-96C3-F19C1592036B}" srcId="{04C53BED-51C9-4AD6-834F-948561B36E5B}" destId="{21746A3E-531F-40DB-9BDB-74798D027F65}" srcOrd="1" destOrd="0" parTransId="{DA338FCF-4C9A-48DE-8B96-0CE30F9B3C03}" sibTransId="{FF274BCA-686F-4A74-866D-F9C8962DA9A2}"/>
    <dgm:cxn modelId="{CDFC7002-39A5-4E5E-8BC7-63D1E72A33F8}" srcId="{04C53BED-51C9-4AD6-834F-948561B36E5B}" destId="{585E1D73-5FC8-4625-9993-908C537367E6}" srcOrd="0" destOrd="0" parTransId="{AA34C3D1-541F-4DF5-8667-7B76D8976346}" sibTransId="{1A220198-1038-456C-9A80-9EE42452C720}"/>
    <dgm:cxn modelId="{BF162A70-5CDB-40DF-B0D7-53245E177205}" srcId="{F0C72368-270F-49E8-A123-732CD1569AAA}" destId="{17E55FAB-F94E-4238-A1C0-479AA95FC016}" srcOrd="0" destOrd="0" parTransId="{5A371F16-560D-49D0-B450-EDA689010590}" sibTransId="{5682F2B4-2A5B-4D18-8AEA-9D279E87C82C}"/>
    <dgm:cxn modelId="{5BB2BCBD-5649-4AA9-9FF5-365B95DF84D3}" srcId="{585E1D73-5FC8-4625-9993-908C537367E6}" destId="{962063A9-AE27-44C2-93F8-4925ABE98B72}" srcOrd="0" destOrd="0" parTransId="{1170FC1E-B030-4C96-817C-7E163291DFF8}" sibTransId="{9656940C-F954-42FC-9767-263C3BB4C8FB}"/>
    <dgm:cxn modelId="{200B5DEF-4161-4830-A2C1-A28DCF86C64C}" srcId="{21746A3E-531F-40DB-9BDB-74798D027F65}" destId="{6249DBA9-C2A4-4F87-AAAF-5570B9CDC701}" srcOrd="0" destOrd="0" parTransId="{8D13B770-19BB-45EF-8766-1C2D9B8DA86C}" sibTransId="{DDAF734E-3565-4AF0-A147-4ECF7FA4ABBE}"/>
    <dgm:cxn modelId="{1F2D9AB6-C9B4-452A-9B23-BBB57EDCB694}" type="presOf" srcId="{17E55FAB-F94E-4238-A1C0-479AA95FC016}" destId="{A388D7AF-D5C1-4CB4-95F8-0D3A5142B623}" srcOrd="0" destOrd="0" presId="urn:microsoft.com/office/officeart/2005/8/layout/chevron2"/>
    <dgm:cxn modelId="{559BDCDF-C1FB-444D-9425-6B3AE2253B49}" type="presOf" srcId="{21746A3E-531F-40DB-9BDB-74798D027F65}" destId="{0986A606-48D1-45E8-8977-2A0FF596327B}" srcOrd="0" destOrd="0" presId="urn:microsoft.com/office/officeart/2005/8/layout/chevron2"/>
    <dgm:cxn modelId="{F9D8885B-B4AB-4101-A1EF-5E0012B4CEA1}" srcId="{04C53BED-51C9-4AD6-834F-948561B36E5B}" destId="{F0C72368-270F-49E8-A123-732CD1569AAA}" srcOrd="2" destOrd="0" parTransId="{84445B82-1CB0-4989-A6CC-7DA7F11F197B}" sibTransId="{DE8640FE-AFAA-4D30-A4B0-2F77BDEBEAD9}"/>
    <dgm:cxn modelId="{6842299F-3A28-43B1-A062-2914DB3E5BDE}" type="presOf" srcId="{04C53BED-51C9-4AD6-834F-948561B36E5B}" destId="{574BD067-31F3-4A4E-B4FA-4E70B318DD70}" srcOrd="0" destOrd="0" presId="urn:microsoft.com/office/officeart/2005/8/layout/chevron2"/>
    <dgm:cxn modelId="{5A817A5C-D4E3-47B4-8E30-8AE2E668B560}" type="presOf" srcId="{585E1D73-5FC8-4625-9993-908C537367E6}" destId="{15DA5AC0-06AD-4049-BE90-126CBB3E07CC}" srcOrd="0" destOrd="0" presId="urn:microsoft.com/office/officeart/2005/8/layout/chevron2"/>
    <dgm:cxn modelId="{83F22FCE-C852-4D7B-99B6-FE025874C3F4}" type="presOf" srcId="{6249DBA9-C2A4-4F87-AAAF-5570B9CDC701}" destId="{37961DB2-A371-436B-97BB-268BB76AF8B4}" srcOrd="0" destOrd="0" presId="urn:microsoft.com/office/officeart/2005/8/layout/chevron2"/>
    <dgm:cxn modelId="{E84379BA-66AB-4FE9-A81B-5E16D8305D25}" type="presOf" srcId="{962063A9-AE27-44C2-93F8-4925ABE98B72}" destId="{3B367343-8C78-491C-9E87-8DDF7A357690}" srcOrd="0" destOrd="0" presId="urn:microsoft.com/office/officeart/2005/8/layout/chevron2"/>
    <dgm:cxn modelId="{BF827D02-6DF6-47A9-B280-CF813165A8AF}" type="presParOf" srcId="{574BD067-31F3-4A4E-B4FA-4E70B318DD70}" destId="{303FB801-9377-4DD3-B2D3-378ECB87AA68}" srcOrd="0" destOrd="0" presId="urn:microsoft.com/office/officeart/2005/8/layout/chevron2"/>
    <dgm:cxn modelId="{9857815A-C26E-47E4-8695-ADDED5A8EE64}" type="presParOf" srcId="{303FB801-9377-4DD3-B2D3-378ECB87AA68}" destId="{15DA5AC0-06AD-4049-BE90-126CBB3E07CC}" srcOrd="0" destOrd="0" presId="urn:microsoft.com/office/officeart/2005/8/layout/chevron2"/>
    <dgm:cxn modelId="{64879C09-3602-489F-A0E1-1F62AE8FDBF1}" type="presParOf" srcId="{303FB801-9377-4DD3-B2D3-378ECB87AA68}" destId="{3B367343-8C78-491C-9E87-8DDF7A357690}" srcOrd="1" destOrd="0" presId="urn:microsoft.com/office/officeart/2005/8/layout/chevron2"/>
    <dgm:cxn modelId="{3124551B-08E3-4B4F-8292-6B9E90E9B79D}" type="presParOf" srcId="{574BD067-31F3-4A4E-B4FA-4E70B318DD70}" destId="{C61FA313-157C-4316-814A-0E7F8B5030C8}" srcOrd="1" destOrd="0" presId="urn:microsoft.com/office/officeart/2005/8/layout/chevron2"/>
    <dgm:cxn modelId="{776226B5-B188-4790-AD07-0256B847373E}" type="presParOf" srcId="{574BD067-31F3-4A4E-B4FA-4E70B318DD70}" destId="{47904CB9-95F3-4842-B369-54B0F0F5BF12}" srcOrd="2" destOrd="0" presId="urn:microsoft.com/office/officeart/2005/8/layout/chevron2"/>
    <dgm:cxn modelId="{7F44DEB7-2FED-4C06-BCB9-173AEEF62666}" type="presParOf" srcId="{47904CB9-95F3-4842-B369-54B0F0F5BF12}" destId="{0986A606-48D1-45E8-8977-2A0FF596327B}" srcOrd="0" destOrd="0" presId="urn:microsoft.com/office/officeart/2005/8/layout/chevron2"/>
    <dgm:cxn modelId="{90C5463C-2591-40FE-BC22-E42A61ECFD6A}" type="presParOf" srcId="{47904CB9-95F3-4842-B369-54B0F0F5BF12}" destId="{37961DB2-A371-436B-97BB-268BB76AF8B4}" srcOrd="1" destOrd="0" presId="urn:microsoft.com/office/officeart/2005/8/layout/chevron2"/>
    <dgm:cxn modelId="{BFAC99A5-0B73-46F0-91FB-061F0F24E1CB}" type="presParOf" srcId="{574BD067-31F3-4A4E-B4FA-4E70B318DD70}" destId="{BF90DB8F-A892-4767-9B76-B0E90F89B180}" srcOrd="3" destOrd="0" presId="urn:microsoft.com/office/officeart/2005/8/layout/chevron2"/>
    <dgm:cxn modelId="{A374911F-BC4F-46B0-AB9A-3200E08D9287}" type="presParOf" srcId="{574BD067-31F3-4A4E-B4FA-4E70B318DD70}" destId="{5F5EE548-47AE-4E50-8FF1-BF4173C44D3C}" srcOrd="4" destOrd="0" presId="urn:microsoft.com/office/officeart/2005/8/layout/chevron2"/>
    <dgm:cxn modelId="{CABB106C-A81F-4193-94F7-272F5D5B49C7}" type="presParOf" srcId="{5F5EE548-47AE-4E50-8FF1-BF4173C44D3C}" destId="{B9D20391-02DD-4852-B2AA-CA04F069980B}" srcOrd="0" destOrd="0" presId="urn:microsoft.com/office/officeart/2005/8/layout/chevron2"/>
    <dgm:cxn modelId="{A67CD8FF-C9D6-4748-8C4D-615FA6166B30}" type="presParOf" srcId="{5F5EE548-47AE-4E50-8FF1-BF4173C44D3C}" destId="{A388D7AF-D5C1-4CB4-95F8-0D3A5142B6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53BED-51C9-4AD6-834F-948561B36E5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5E1D73-5FC8-4625-9993-908C537367E6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независимо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34C3D1-541F-4DF5-8667-7B76D8976346}" type="parTrans" cxnId="{CDFC7002-39A5-4E5E-8BC7-63D1E72A33F8}">
      <dgm:prSet/>
      <dgm:spPr/>
      <dgm:t>
        <a:bodyPr/>
        <a:lstStyle/>
        <a:p>
          <a:endParaRPr lang="ru-RU"/>
        </a:p>
      </dgm:t>
    </dgm:pt>
    <dgm:pt modelId="{1A220198-1038-456C-9A80-9EE42452C720}" type="sibTrans" cxnId="{CDFC7002-39A5-4E5E-8BC7-63D1E72A33F8}">
      <dgm:prSet/>
      <dgm:spPr/>
      <dgm:t>
        <a:bodyPr/>
        <a:lstStyle/>
        <a:p>
          <a:endParaRPr lang="ru-RU"/>
        </a:p>
      </dgm:t>
    </dgm:pt>
    <dgm:pt modelId="{962063A9-AE27-44C2-93F8-4925ABE98B72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средней численности работников и объема оборота организации, </a:t>
          </a:r>
          <a:r>
            <a:rPr lang="ru-RU" b="1" i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являющиеся владельцами лицензии на добычу полезных ископаемых</a:t>
          </a:r>
          <a:endParaRPr lang="ru-RU" b="1" i="1" dirty="0">
            <a:solidFill>
              <a:schemeClr val="accent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70FC1E-B030-4C96-817C-7E163291DFF8}" type="parTrans" cxnId="{5BB2BCBD-5649-4AA9-9FF5-365B95DF84D3}">
      <dgm:prSet/>
      <dgm:spPr/>
      <dgm:t>
        <a:bodyPr/>
        <a:lstStyle/>
        <a:p>
          <a:endParaRPr lang="ru-RU"/>
        </a:p>
      </dgm:t>
    </dgm:pt>
    <dgm:pt modelId="{9656940C-F954-42FC-9767-263C3BB4C8FB}" type="sibTrans" cxnId="{5BB2BCBD-5649-4AA9-9FF5-365B95DF84D3}">
      <dgm:prSet/>
      <dgm:spPr/>
      <dgm:t>
        <a:bodyPr/>
        <a:lstStyle/>
        <a:p>
          <a:endParaRPr lang="ru-RU"/>
        </a:p>
      </dgm:t>
    </dgm:pt>
    <dgm:pt modelId="{21746A3E-531F-40DB-9BDB-74798D027F65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независимо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338FCF-4C9A-48DE-8B96-0CE30F9B3C03}" type="parTrans" cxnId="{D656E94D-BB47-4DB2-96C3-F19C1592036B}">
      <dgm:prSet/>
      <dgm:spPr/>
      <dgm:t>
        <a:bodyPr/>
        <a:lstStyle/>
        <a:p>
          <a:endParaRPr lang="ru-RU"/>
        </a:p>
      </dgm:t>
    </dgm:pt>
    <dgm:pt modelId="{FF274BCA-686F-4A74-866D-F9C8962DA9A2}" type="sibTrans" cxnId="{D656E94D-BB47-4DB2-96C3-F19C1592036B}">
      <dgm:prSet/>
      <dgm:spPr/>
      <dgm:t>
        <a:bodyPr/>
        <a:lstStyle/>
        <a:p>
          <a:endParaRPr lang="ru-RU"/>
        </a:p>
      </dgm:t>
    </dgm:pt>
    <dgm:pt modelId="{6249DBA9-C2A4-4F87-AAAF-5570B9CDC70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средней численности работников и объема оборота организации, </a:t>
          </a:r>
          <a:r>
            <a:rPr lang="ru-RU" i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зарегистрированные или прошедшие реорганизацию в текущем или предыдущем году</a:t>
          </a:r>
          <a:endParaRPr lang="ru-RU" i="1" dirty="0">
            <a:solidFill>
              <a:schemeClr val="accent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13B770-19BB-45EF-8766-1C2D9B8DA86C}" type="parTrans" cxnId="{200B5DEF-4161-4830-A2C1-A28DCF86C64C}">
      <dgm:prSet/>
      <dgm:spPr/>
      <dgm:t>
        <a:bodyPr/>
        <a:lstStyle/>
        <a:p>
          <a:endParaRPr lang="ru-RU"/>
        </a:p>
      </dgm:t>
    </dgm:pt>
    <dgm:pt modelId="{DDAF734E-3565-4AF0-A147-4ECF7FA4ABBE}" type="sibTrans" cxnId="{200B5DEF-4161-4830-A2C1-A28DCF86C64C}">
      <dgm:prSet/>
      <dgm:spPr/>
      <dgm:t>
        <a:bodyPr/>
        <a:lstStyle/>
        <a:p>
          <a:endParaRPr lang="ru-RU"/>
        </a:p>
      </dgm:t>
    </dgm:pt>
    <dgm:pt modelId="{574BD067-31F3-4A4E-B4FA-4E70B318DD70}" type="pres">
      <dgm:prSet presAssocID="{04C53BED-51C9-4AD6-834F-948561B36E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3FB801-9377-4DD3-B2D3-378ECB87AA68}" type="pres">
      <dgm:prSet presAssocID="{585E1D73-5FC8-4625-9993-908C537367E6}" presName="composite" presStyleCnt="0"/>
      <dgm:spPr/>
    </dgm:pt>
    <dgm:pt modelId="{15DA5AC0-06AD-4049-BE90-126CBB3E07CC}" type="pres">
      <dgm:prSet presAssocID="{585E1D73-5FC8-4625-9993-908C537367E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67343-8C78-491C-9E87-8DDF7A357690}" type="pres">
      <dgm:prSet presAssocID="{585E1D73-5FC8-4625-9993-908C537367E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FA313-157C-4316-814A-0E7F8B5030C8}" type="pres">
      <dgm:prSet presAssocID="{1A220198-1038-456C-9A80-9EE42452C720}" presName="sp" presStyleCnt="0"/>
      <dgm:spPr/>
    </dgm:pt>
    <dgm:pt modelId="{47904CB9-95F3-4842-B369-54B0F0F5BF12}" type="pres">
      <dgm:prSet presAssocID="{21746A3E-531F-40DB-9BDB-74798D027F65}" presName="composite" presStyleCnt="0"/>
      <dgm:spPr/>
    </dgm:pt>
    <dgm:pt modelId="{0986A606-48D1-45E8-8977-2A0FF596327B}" type="pres">
      <dgm:prSet presAssocID="{21746A3E-531F-40DB-9BDB-74798D027F6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61DB2-A371-436B-97BB-268BB76AF8B4}" type="pres">
      <dgm:prSet presAssocID="{21746A3E-531F-40DB-9BDB-74798D027F6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56E94D-BB47-4DB2-96C3-F19C1592036B}" srcId="{04C53BED-51C9-4AD6-834F-948561B36E5B}" destId="{21746A3E-531F-40DB-9BDB-74798D027F65}" srcOrd="1" destOrd="0" parTransId="{DA338FCF-4C9A-48DE-8B96-0CE30F9B3C03}" sibTransId="{FF274BCA-686F-4A74-866D-F9C8962DA9A2}"/>
    <dgm:cxn modelId="{5BB2BCBD-5649-4AA9-9FF5-365B95DF84D3}" srcId="{585E1D73-5FC8-4625-9993-908C537367E6}" destId="{962063A9-AE27-44C2-93F8-4925ABE98B72}" srcOrd="0" destOrd="0" parTransId="{1170FC1E-B030-4C96-817C-7E163291DFF8}" sibTransId="{9656940C-F954-42FC-9767-263C3BB4C8FB}"/>
    <dgm:cxn modelId="{CDFC7002-39A5-4E5E-8BC7-63D1E72A33F8}" srcId="{04C53BED-51C9-4AD6-834F-948561B36E5B}" destId="{585E1D73-5FC8-4625-9993-908C537367E6}" srcOrd="0" destOrd="0" parTransId="{AA34C3D1-541F-4DF5-8667-7B76D8976346}" sibTransId="{1A220198-1038-456C-9A80-9EE42452C720}"/>
    <dgm:cxn modelId="{BFC670D4-29CE-4983-B168-7A703BF09912}" type="presOf" srcId="{04C53BED-51C9-4AD6-834F-948561B36E5B}" destId="{574BD067-31F3-4A4E-B4FA-4E70B318DD70}" srcOrd="0" destOrd="0" presId="urn:microsoft.com/office/officeart/2005/8/layout/chevron2"/>
    <dgm:cxn modelId="{DD7D8F1B-808C-4A19-A920-5B3BB7562158}" type="presOf" srcId="{21746A3E-531F-40DB-9BDB-74798D027F65}" destId="{0986A606-48D1-45E8-8977-2A0FF596327B}" srcOrd="0" destOrd="0" presId="urn:microsoft.com/office/officeart/2005/8/layout/chevron2"/>
    <dgm:cxn modelId="{6771CC7D-4CCE-4CDE-B4C6-3537AFD685C2}" type="presOf" srcId="{585E1D73-5FC8-4625-9993-908C537367E6}" destId="{15DA5AC0-06AD-4049-BE90-126CBB3E07CC}" srcOrd="0" destOrd="0" presId="urn:microsoft.com/office/officeart/2005/8/layout/chevron2"/>
    <dgm:cxn modelId="{7F3222AA-FC84-40DE-AA97-66F2D214560C}" type="presOf" srcId="{6249DBA9-C2A4-4F87-AAAF-5570B9CDC701}" destId="{37961DB2-A371-436B-97BB-268BB76AF8B4}" srcOrd="0" destOrd="0" presId="urn:microsoft.com/office/officeart/2005/8/layout/chevron2"/>
    <dgm:cxn modelId="{200B5DEF-4161-4830-A2C1-A28DCF86C64C}" srcId="{21746A3E-531F-40DB-9BDB-74798D027F65}" destId="{6249DBA9-C2A4-4F87-AAAF-5570B9CDC701}" srcOrd="0" destOrd="0" parTransId="{8D13B770-19BB-45EF-8766-1C2D9B8DA86C}" sibTransId="{DDAF734E-3565-4AF0-A147-4ECF7FA4ABBE}"/>
    <dgm:cxn modelId="{93CFC868-0324-4C4E-907D-536E11A143F6}" type="presOf" srcId="{962063A9-AE27-44C2-93F8-4925ABE98B72}" destId="{3B367343-8C78-491C-9E87-8DDF7A357690}" srcOrd="0" destOrd="0" presId="urn:microsoft.com/office/officeart/2005/8/layout/chevron2"/>
    <dgm:cxn modelId="{2D54317F-8373-4890-85A4-6ADBC6DEF713}" type="presParOf" srcId="{574BD067-31F3-4A4E-B4FA-4E70B318DD70}" destId="{303FB801-9377-4DD3-B2D3-378ECB87AA68}" srcOrd="0" destOrd="0" presId="urn:microsoft.com/office/officeart/2005/8/layout/chevron2"/>
    <dgm:cxn modelId="{F910121F-DA56-4061-8069-999535645570}" type="presParOf" srcId="{303FB801-9377-4DD3-B2D3-378ECB87AA68}" destId="{15DA5AC0-06AD-4049-BE90-126CBB3E07CC}" srcOrd="0" destOrd="0" presId="urn:microsoft.com/office/officeart/2005/8/layout/chevron2"/>
    <dgm:cxn modelId="{E8878211-4200-4B43-8A3B-6865EECC4F15}" type="presParOf" srcId="{303FB801-9377-4DD3-B2D3-378ECB87AA68}" destId="{3B367343-8C78-491C-9E87-8DDF7A357690}" srcOrd="1" destOrd="0" presId="urn:microsoft.com/office/officeart/2005/8/layout/chevron2"/>
    <dgm:cxn modelId="{5DFB0E7E-D4AA-44AB-9BB1-CB15C324F583}" type="presParOf" srcId="{574BD067-31F3-4A4E-B4FA-4E70B318DD70}" destId="{C61FA313-157C-4316-814A-0E7F8B5030C8}" srcOrd="1" destOrd="0" presId="urn:microsoft.com/office/officeart/2005/8/layout/chevron2"/>
    <dgm:cxn modelId="{00A250E6-2E16-489B-9165-D4152DABBCDF}" type="presParOf" srcId="{574BD067-31F3-4A4E-B4FA-4E70B318DD70}" destId="{47904CB9-95F3-4842-B369-54B0F0F5BF12}" srcOrd="2" destOrd="0" presId="urn:microsoft.com/office/officeart/2005/8/layout/chevron2"/>
    <dgm:cxn modelId="{EF36D427-D007-4A66-ACDE-754C1A4A961E}" type="presParOf" srcId="{47904CB9-95F3-4842-B369-54B0F0F5BF12}" destId="{0986A606-48D1-45E8-8977-2A0FF596327B}" srcOrd="0" destOrd="0" presId="urn:microsoft.com/office/officeart/2005/8/layout/chevron2"/>
    <dgm:cxn modelId="{AB792726-F332-442B-8184-F5F6D4CC2ACA}" type="presParOf" srcId="{47904CB9-95F3-4842-B369-54B0F0F5BF12}" destId="{37961DB2-A371-436B-97BB-268BB76AF8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A7FA17-7D49-4737-BAA7-B46C2B18A1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D8B4A9-27C1-469E-82E1-9A40490E3A2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раздел.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Общие экономические показатели 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(без НДС, акцизов и аналогичных обязательных платежей)</a:t>
          </a:r>
          <a:b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566937-68B0-4AAD-BFEC-C8C5B2262A05}" type="parTrans" cxnId="{A00F68EA-989E-4934-835C-340920D1C518}">
      <dgm:prSet/>
      <dgm:spPr/>
      <dgm:t>
        <a:bodyPr/>
        <a:lstStyle/>
        <a:p>
          <a:endParaRPr lang="ru-RU"/>
        </a:p>
      </dgm:t>
    </dgm:pt>
    <dgm:pt modelId="{53CE84DC-288B-419F-B57F-2B911E91FC6C}" type="sibTrans" cxnId="{A00F68EA-989E-4934-835C-340920D1C518}">
      <dgm:prSet/>
      <dgm:spPr/>
      <dgm:t>
        <a:bodyPr/>
        <a:lstStyle/>
        <a:p>
          <a:endParaRPr lang="ru-RU"/>
        </a:p>
      </dgm:t>
    </dgm:pt>
    <dgm:pt modelId="{82F42277-F79A-4C67-B78C-5D65C9C02BB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раздел.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Отгружено товаров собственного производства, выполнено работ и услуг собственными силами по </a:t>
          </a:r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фактическим видам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деятельности 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(без НДС, акцизов и аналогичных обязательных платежей)</a:t>
          </a:r>
          <a:b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98BA4B-028B-411F-9669-FE5F31C5F458}" type="parTrans" cxnId="{9645FF8E-5C9B-4FC0-A122-D2044A4D4913}">
      <dgm:prSet/>
      <dgm:spPr/>
      <dgm:t>
        <a:bodyPr/>
        <a:lstStyle/>
        <a:p>
          <a:endParaRPr lang="ru-RU"/>
        </a:p>
      </dgm:t>
    </dgm:pt>
    <dgm:pt modelId="{1865684D-36B4-4C0C-B8D9-AA6429F150D4}" type="sibTrans" cxnId="{9645FF8E-5C9B-4FC0-A122-D2044A4D4913}">
      <dgm:prSet/>
      <dgm:spPr/>
      <dgm:t>
        <a:bodyPr/>
        <a:lstStyle/>
        <a:p>
          <a:endParaRPr lang="ru-RU"/>
        </a:p>
      </dgm:t>
    </dgm:pt>
    <dgm:pt modelId="{AC81F199-5437-437A-93E7-A5E3D00B8C9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раздел.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Оптовая и розничная продажа товаров, оборот общественного питания 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(включая НДС, акцизы и аналогичные обязательные платежи)</a:t>
          </a:r>
          <a:b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058E19-CE4F-4CB6-9EA6-E55D7D6EDE36}" type="parTrans" cxnId="{D3AA1C72-898A-4F13-9EE9-1656AE445910}">
      <dgm:prSet/>
      <dgm:spPr/>
      <dgm:t>
        <a:bodyPr/>
        <a:lstStyle/>
        <a:p>
          <a:endParaRPr lang="ru-RU"/>
        </a:p>
      </dgm:t>
    </dgm:pt>
    <dgm:pt modelId="{5D06942C-4C5B-4A7C-B845-20337142BF68}" type="sibTrans" cxnId="{D3AA1C72-898A-4F13-9EE9-1656AE445910}">
      <dgm:prSet/>
      <dgm:spPr/>
      <dgm:t>
        <a:bodyPr/>
        <a:lstStyle/>
        <a:p>
          <a:endParaRPr lang="ru-RU"/>
        </a:p>
      </dgm:t>
    </dgm:pt>
    <dgm:pt modelId="{F6041B50-2F87-442F-BA82-42653B7E30A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раздел. 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Перевозки грузов и грузооборот автомобильного транспорта</a:t>
          </a:r>
          <a:b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EC3A8D-C31F-417A-87CB-583905418700}" type="parTrans" cxnId="{EA8EB3F3-1B6B-4A8E-BAB1-2DFF8AFA5713}">
      <dgm:prSet/>
      <dgm:spPr/>
      <dgm:t>
        <a:bodyPr/>
        <a:lstStyle/>
        <a:p>
          <a:endParaRPr lang="ru-RU"/>
        </a:p>
      </dgm:t>
    </dgm:pt>
    <dgm:pt modelId="{C645E40F-6440-4C62-BFF2-8FE71F574EEE}" type="sibTrans" cxnId="{EA8EB3F3-1B6B-4A8E-BAB1-2DFF8AFA5713}">
      <dgm:prSet/>
      <dgm:spPr/>
      <dgm:t>
        <a:bodyPr/>
        <a:lstStyle/>
        <a:p>
          <a:endParaRPr lang="ru-RU"/>
        </a:p>
      </dgm:t>
    </dgm:pt>
    <dgm:pt modelId="{3C19B812-C4D4-40EB-9F11-263DDB665D0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раздел. 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Производство и отгрузка по видам продукции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606F5-9633-49C3-A1E3-E92AC035639F}" type="parTrans" cxnId="{9B1C7BA7-912A-43B8-A45A-D4B6B4A5ECC2}">
      <dgm:prSet/>
      <dgm:spPr/>
      <dgm:t>
        <a:bodyPr/>
        <a:lstStyle/>
        <a:p>
          <a:endParaRPr lang="ru-RU"/>
        </a:p>
      </dgm:t>
    </dgm:pt>
    <dgm:pt modelId="{BA5AB2F0-63E1-450F-984A-E3DF59EDDA82}" type="sibTrans" cxnId="{9B1C7BA7-912A-43B8-A45A-D4B6B4A5ECC2}">
      <dgm:prSet/>
      <dgm:spPr/>
      <dgm:t>
        <a:bodyPr/>
        <a:lstStyle/>
        <a:p>
          <a:endParaRPr lang="ru-RU"/>
        </a:p>
      </dgm:t>
    </dgm:pt>
    <dgm:pt modelId="{F1C2A49A-5E90-4C48-A172-FAC40333EFCB}" type="pres">
      <dgm:prSet presAssocID="{79A7FA17-7D49-4737-BAA7-B46C2B18A1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792E4B-BEF4-4EF5-BCF1-1891E5D33F2F}" type="pres">
      <dgm:prSet presAssocID="{62D8B4A9-27C1-469E-82E1-9A40490E3A2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F486F-1A61-4C49-874D-0514BF160F40}" type="pres">
      <dgm:prSet presAssocID="{53CE84DC-288B-419F-B57F-2B911E91FC6C}" presName="sibTrans" presStyleCnt="0"/>
      <dgm:spPr/>
    </dgm:pt>
    <dgm:pt modelId="{155D356F-2E10-4FEE-93E8-6701C8E08AB5}" type="pres">
      <dgm:prSet presAssocID="{82F42277-F79A-4C67-B78C-5D65C9C02BB6}" presName="node" presStyleLbl="node1" presStyleIdx="1" presStyleCnt="5" custScaleY="144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DD667-36F4-4126-ADAF-D5BD974A0C1E}" type="pres">
      <dgm:prSet presAssocID="{1865684D-36B4-4C0C-B8D9-AA6429F150D4}" presName="sibTrans" presStyleCnt="0"/>
      <dgm:spPr/>
    </dgm:pt>
    <dgm:pt modelId="{97E60225-4983-402B-B2E3-A1902CD397F5}" type="pres">
      <dgm:prSet presAssocID="{AC81F199-5437-437A-93E7-A5E3D00B8C9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6BC86-39E8-4CF9-AACE-220DFD187C39}" type="pres">
      <dgm:prSet presAssocID="{5D06942C-4C5B-4A7C-B845-20337142BF68}" presName="sibTrans" presStyleCnt="0"/>
      <dgm:spPr/>
    </dgm:pt>
    <dgm:pt modelId="{4D4FABB0-B713-4B5B-9D26-3F4B72DC9213}" type="pres">
      <dgm:prSet presAssocID="{F6041B50-2F87-442F-BA82-42653B7E30A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FB4A4-C1B0-47AF-B617-CABBF3EC3445}" type="pres">
      <dgm:prSet presAssocID="{C645E40F-6440-4C62-BFF2-8FE71F574EEE}" presName="sibTrans" presStyleCnt="0"/>
      <dgm:spPr/>
    </dgm:pt>
    <dgm:pt modelId="{76FC5D19-0CD5-453A-B615-FD5E2FEA7CCA}" type="pres">
      <dgm:prSet presAssocID="{3C19B812-C4D4-40EB-9F11-263DDB665D0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8EB3F3-1B6B-4A8E-BAB1-2DFF8AFA5713}" srcId="{79A7FA17-7D49-4737-BAA7-B46C2B18A15C}" destId="{F6041B50-2F87-442F-BA82-42653B7E30A9}" srcOrd="3" destOrd="0" parTransId="{62EC3A8D-C31F-417A-87CB-583905418700}" sibTransId="{C645E40F-6440-4C62-BFF2-8FE71F574EEE}"/>
    <dgm:cxn modelId="{6F09F868-7B3F-42B5-A794-37C856361962}" type="presOf" srcId="{62D8B4A9-27C1-469E-82E1-9A40490E3A2F}" destId="{F6792E4B-BEF4-4EF5-BCF1-1891E5D33F2F}" srcOrd="0" destOrd="0" presId="urn:microsoft.com/office/officeart/2005/8/layout/default"/>
    <dgm:cxn modelId="{A00F68EA-989E-4934-835C-340920D1C518}" srcId="{79A7FA17-7D49-4737-BAA7-B46C2B18A15C}" destId="{62D8B4A9-27C1-469E-82E1-9A40490E3A2F}" srcOrd="0" destOrd="0" parTransId="{C7566937-68B0-4AAD-BFEC-C8C5B2262A05}" sibTransId="{53CE84DC-288B-419F-B57F-2B911E91FC6C}"/>
    <dgm:cxn modelId="{282E4725-9783-48F5-BCA4-1122033ADF3C}" type="presOf" srcId="{79A7FA17-7D49-4737-BAA7-B46C2B18A15C}" destId="{F1C2A49A-5E90-4C48-A172-FAC40333EFCB}" srcOrd="0" destOrd="0" presId="urn:microsoft.com/office/officeart/2005/8/layout/default"/>
    <dgm:cxn modelId="{FD832F40-358A-4137-AA75-8B726D396E98}" type="presOf" srcId="{3C19B812-C4D4-40EB-9F11-263DDB665D0D}" destId="{76FC5D19-0CD5-453A-B615-FD5E2FEA7CCA}" srcOrd="0" destOrd="0" presId="urn:microsoft.com/office/officeart/2005/8/layout/default"/>
    <dgm:cxn modelId="{E8307AFA-E00F-4E46-B7DE-945DAE0D9BF9}" type="presOf" srcId="{F6041B50-2F87-442F-BA82-42653B7E30A9}" destId="{4D4FABB0-B713-4B5B-9D26-3F4B72DC9213}" srcOrd="0" destOrd="0" presId="urn:microsoft.com/office/officeart/2005/8/layout/default"/>
    <dgm:cxn modelId="{C29F1B39-5FE6-4C2C-AF5C-F7665833164D}" type="presOf" srcId="{82F42277-F79A-4C67-B78C-5D65C9C02BB6}" destId="{155D356F-2E10-4FEE-93E8-6701C8E08AB5}" srcOrd="0" destOrd="0" presId="urn:microsoft.com/office/officeart/2005/8/layout/default"/>
    <dgm:cxn modelId="{D3AA1C72-898A-4F13-9EE9-1656AE445910}" srcId="{79A7FA17-7D49-4737-BAA7-B46C2B18A15C}" destId="{AC81F199-5437-437A-93E7-A5E3D00B8C9C}" srcOrd="2" destOrd="0" parTransId="{E3058E19-CE4F-4CB6-9EA6-E55D7D6EDE36}" sibTransId="{5D06942C-4C5B-4A7C-B845-20337142BF68}"/>
    <dgm:cxn modelId="{9B1C7BA7-912A-43B8-A45A-D4B6B4A5ECC2}" srcId="{79A7FA17-7D49-4737-BAA7-B46C2B18A15C}" destId="{3C19B812-C4D4-40EB-9F11-263DDB665D0D}" srcOrd="4" destOrd="0" parTransId="{601606F5-9633-49C3-A1E3-E92AC035639F}" sibTransId="{BA5AB2F0-63E1-450F-984A-E3DF59EDDA82}"/>
    <dgm:cxn modelId="{9645FF8E-5C9B-4FC0-A122-D2044A4D4913}" srcId="{79A7FA17-7D49-4737-BAA7-B46C2B18A15C}" destId="{82F42277-F79A-4C67-B78C-5D65C9C02BB6}" srcOrd="1" destOrd="0" parTransId="{BB98BA4B-028B-411F-9669-FE5F31C5F458}" sibTransId="{1865684D-36B4-4C0C-B8D9-AA6429F150D4}"/>
    <dgm:cxn modelId="{D35CE666-EFD5-49E0-9269-3DE3710C8BCF}" type="presOf" srcId="{AC81F199-5437-437A-93E7-A5E3D00B8C9C}" destId="{97E60225-4983-402B-B2E3-A1902CD397F5}" srcOrd="0" destOrd="0" presId="urn:microsoft.com/office/officeart/2005/8/layout/default"/>
    <dgm:cxn modelId="{51C4BBB4-584C-4814-A814-17815A5CA3CA}" type="presParOf" srcId="{F1C2A49A-5E90-4C48-A172-FAC40333EFCB}" destId="{F6792E4B-BEF4-4EF5-BCF1-1891E5D33F2F}" srcOrd="0" destOrd="0" presId="urn:microsoft.com/office/officeart/2005/8/layout/default"/>
    <dgm:cxn modelId="{C70158FC-A722-4615-9108-EBA16AE7CC66}" type="presParOf" srcId="{F1C2A49A-5E90-4C48-A172-FAC40333EFCB}" destId="{D07F486F-1A61-4C49-874D-0514BF160F40}" srcOrd="1" destOrd="0" presId="urn:microsoft.com/office/officeart/2005/8/layout/default"/>
    <dgm:cxn modelId="{50C79E0D-1FE5-4C34-BE16-549DEC6A64FF}" type="presParOf" srcId="{F1C2A49A-5E90-4C48-A172-FAC40333EFCB}" destId="{155D356F-2E10-4FEE-93E8-6701C8E08AB5}" srcOrd="2" destOrd="0" presId="urn:microsoft.com/office/officeart/2005/8/layout/default"/>
    <dgm:cxn modelId="{E10EBE36-533C-4715-9130-DBE72F399BCD}" type="presParOf" srcId="{F1C2A49A-5E90-4C48-A172-FAC40333EFCB}" destId="{ECDDD667-36F4-4126-ADAF-D5BD974A0C1E}" srcOrd="3" destOrd="0" presId="urn:microsoft.com/office/officeart/2005/8/layout/default"/>
    <dgm:cxn modelId="{B441BF30-78A7-4AFE-9128-952C1B2F2945}" type="presParOf" srcId="{F1C2A49A-5E90-4C48-A172-FAC40333EFCB}" destId="{97E60225-4983-402B-B2E3-A1902CD397F5}" srcOrd="4" destOrd="0" presId="urn:microsoft.com/office/officeart/2005/8/layout/default"/>
    <dgm:cxn modelId="{C3E32C6F-7CD7-4F4E-B50B-CF9D162CB2D1}" type="presParOf" srcId="{F1C2A49A-5E90-4C48-A172-FAC40333EFCB}" destId="{BBB6BC86-39E8-4CF9-AACE-220DFD187C39}" srcOrd="5" destOrd="0" presId="urn:microsoft.com/office/officeart/2005/8/layout/default"/>
    <dgm:cxn modelId="{6B69D9BB-F629-4569-81E1-3E4FE3837AD6}" type="presParOf" srcId="{F1C2A49A-5E90-4C48-A172-FAC40333EFCB}" destId="{4D4FABB0-B713-4B5B-9D26-3F4B72DC9213}" srcOrd="6" destOrd="0" presId="urn:microsoft.com/office/officeart/2005/8/layout/default"/>
    <dgm:cxn modelId="{4A9B1267-3367-433F-B4F8-A3F3021295F9}" type="presParOf" srcId="{F1C2A49A-5E90-4C48-A172-FAC40333EFCB}" destId="{644FB4A4-C1B0-47AF-B617-CABBF3EC3445}" srcOrd="7" destOrd="0" presId="urn:microsoft.com/office/officeart/2005/8/layout/default"/>
    <dgm:cxn modelId="{C294B7E1-BDAC-4E5E-9CB7-83434347AD5C}" type="presParOf" srcId="{F1C2A49A-5E90-4C48-A172-FAC40333EFCB}" destId="{76FC5D19-0CD5-453A-B615-FD5E2FEA7CC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C1DA52-F07B-43A4-A945-97F518121181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2846D4-6C0A-4A48-9CF1-1ABFA5D2EE16}" type="pres">
      <dgm:prSet presAssocID="{9AC1DA52-F07B-43A4-A945-97F5181211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BECC9DE-DB90-492E-822E-EA5E2540DF08}" type="presOf" srcId="{9AC1DA52-F07B-43A4-A945-97F518121181}" destId="{FB2846D4-6C0A-4A48-9CF1-1ABFA5D2EE16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C1DA52-F07B-43A4-A945-97F518121181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2846D4-6C0A-4A48-9CF1-1ABFA5D2EE16}" type="pres">
      <dgm:prSet presAssocID="{9AC1DA52-F07B-43A4-A945-97F5181211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C7DD9B7-36AB-4EC2-9BF0-6EDB0C6F6403}" type="presOf" srcId="{9AC1DA52-F07B-43A4-A945-97F518121181}" destId="{FB2846D4-6C0A-4A48-9CF1-1ABFA5D2EE16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A5AC0-06AD-4049-BE90-126CBB3E07CC}">
      <dsp:nvSpPr>
        <dsp:cNvPr id="0" name=""/>
        <dsp:cNvSpPr/>
      </dsp:nvSpPr>
      <dsp:spPr>
        <a:xfrm rot="5400000">
          <a:off x="-257331" y="574183"/>
          <a:ext cx="1715545" cy="1200881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кроме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917292"/>
        <a:ext cx="1200881" cy="514664"/>
      </dsp:txXfrm>
    </dsp:sp>
    <dsp:sp modelId="{3B367343-8C78-491C-9E87-8DDF7A357690}">
      <dsp:nvSpPr>
        <dsp:cNvPr id="0" name=""/>
        <dsp:cNvSpPr/>
      </dsp:nvSpPr>
      <dsp:spPr>
        <a:xfrm rot="5400000">
          <a:off x="2023108" y="-505375"/>
          <a:ext cx="1115104" cy="2759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субъектов малого предпринимательства, кредитных организаций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00882" y="371286"/>
        <a:ext cx="2705123" cy="1006234"/>
      </dsp:txXfrm>
    </dsp:sp>
    <dsp:sp modelId="{0986A606-48D1-45E8-8977-2A0FF596327B}">
      <dsp:nvSpPr>
        <dsp:cNvPr id="0" name=""/>
        <dsp:cNvSpPr/>
      </dsp:nvSpPr>
      <dsp:spPr>
        <a:xfrm rot="5400000">
          <a:off x="-257331" y="2096361"/>
          <a:ext cx="1715545" cy="1200881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кроме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2439470"/>
        <a:ext cx="1200881" cy="514664"/>
      </dsp:txXfrm>
    </dsp:sp>
    <dsp:sp modelId="{37961DB2-A371-436B-97BB-268BB76AF8B4}">
      <dsp:nvSpPr>
        <dsp:cNvPr id="0" name=""/>
        <dsp:cNvSpPr/>
      </dsp:nvSpPr>
      <dsp:spPr>
        <a:xfrm rot="5400000">
          <a:off x="2023108" y="1025678"/>
          <a:ext cx="1115104" cy="2759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некредитных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финансовых организаций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00882" y="1902340"/>
        <a:ext cx="2705123" cy="1006234"/>
      </dsp:txXfrm>
    </dsp:sp>
    <dsp:sp modelId="{B9D20391-02DD-4852-B2AA-CA04F069980B}">
      <dsp:nvSpPr>
        <dsp:cNvPr id="0" name=""/>
        <dsp:cNvSpPr/>
      </dsp:nvSpPr>
      <dsp:spPr>
        <a:xfrm rot="5400000">
          <a:off x="-257331" y="4201599"/>
          <a:ext cx="1715545" cy="1200881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кроме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4544708"/>
        <a:ext cx="1200881" cy="514664"/>
      </dsp:txXfrm>
    </dsp:sp>
    <dsp:sp modelId="{A388D7AF-D5C1-4CB4-95F8-0D3A5142B623}">
      <dsp:nvSpPr>
        <dsp:cNvPr id="0" name=""/>
        <dsp:cNvSpPr/>
      </dsp:nvSpPr>
      <dsp:spPr>
        <a:xfrm rot="5400000">
          <a:off x="1440048" y="3122040"/>
          <a:ext cx="2281224" cy="2759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организаций, у которых в течение двух предыдущих лет средняя численность работников </a:t>
          </a: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превышает 15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человек, включая работающих по совместительству и договорам гражданско-правового характера, и в течение двух предыдущих лет годовой оборот организации </a:t>
          </a: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превышает 800 млн рублей</a:t>
          </a:r>
          <a:endParaRPr lang="ru-RU" sz="1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00881" y="3472567"/>
        <a:ext cx="2648198" cy="2058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A5AC0-06AD-4049-BE90-126CBB3E07CC}">
      <dsp:nvSpPr>
        <dsp:cNvPr id="0" name=""/>
        <dsp:cNvSpPr/>
      </dsp:nvSpPr>
      <dsp:spPr>
        <a:xfrm rot="5400000">
          <a:off x="-751091" y="754995"/>
          <a:ext cx="3086358" cy="1584176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независимо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795992"/>
        <a:ext cx="1584176" cy="1502182"/>
      </dsp:txXfrm>
    </dsp:sp>
    <dsp:sp modelId="{3B367343-8C78-491C-9E87-8DDF7A357690}">
      <dsp:nvSpPr>
        <dsp:cNvPr id="0" name=""/>
        <dsp:cNvSpPr/>
      </dsp:nvSpPr>
      <dsp:spPr>
        <a:xfrm rot="5400000">
          <a:off x="1625172" y="-37092"/>
          <a:ext cx="2294270" cy="23762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средней численности работников и объема оборота организации, </a:t>
          </a:r>
          <a:r>
            <a:rPr lang="ru-RU" sz="1600" b="1" i="1" kern="1200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являющиеся владельцами лицензии на добычу полезных ископаемых</a:t>
          </a:r>
          <a:endParaRPr lang="ru-RU" sz="1600" b="1" i="1" kern="1200" dirty="0">
            <a:solidFill>
              <a:schemeClr val="accent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84176" y="115902"/>
        <a:ext cx="2264266" cy="2070276"/>
      </dsp:txXfrm>
    </dsp:sp>
    <dsp:sp modelId="{0986A606-48D1-45E8-8977-2A0FF596327B}">
      <dsp:nvSpPr>
        <dsp:cNvPr id="0" name=""/>
        <dsp:cNvSpPr/>
      </dsp:nvSpPr>
      <dsp:spPr>
        <a:xfrm rot="5400000">
          <a:off x="-751091" y="3493476"/>
          <a:ext cx="3086358" cy="1584176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независимо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3534473"/>
        <a:ext cx="1584176" cy="1502182"/>
      </dsp:txXfrm>
    </dsp:sp>
    <dsp:sp modelId="{37961DB2-A371-436B-97BB-268BB76AF8B4}">
      <dsp:nvSpPr>
        <dsp:cNvPr id="0" name=""/>
        <dsp:cNvSpPr/>
      </dsp:nvSpPr>
      <dsp:spPr>
        <a:xfrm rot="5400000">
          <a:off x="1625172" y="2701388"/>
          <a:ext cx="2294270" cy="23762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средней численности работников и объема оборота организации, </a:t>
          </a:r>
          <a:r>
            <a:rPr lang="ru-RU" sz="1600" i="1" kern="1200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зарегистрированные или прошедшие реорганизацию в текущем или предыдущем году</a:t>
          </a:r>
          <a:endParaRPr lang="ru-RU" sz="1600" i="1" kern="1200" dirty="0">
            <a:solidFill>
              <a:schemeClr val="accent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84176" y="2854382"/>
        <a:ext cx="2264266" cy="2070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92E4B-BEF4-4EF5-BCF1-1891E5D33F2F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раздел.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Общие экономические показатели 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(без НДС, акцизов и аналогичных обязательных платежей)</a:t>
          </a:r>
          <a:b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91343"/>
        <a:ext cx="2571749" cy="1543050"/>
      </dsp:txXfrm>
    </dsp:sp>
    <dsp:sp modelId="{155D356F-2E10-4FEE-93E8-6701C8E08AB5}">
      <dsp:nvSpPr>
        <dsp:cNvPr id="0" name=""/>
        <dsp:cNvSpPr/>
      </dsp:nvSpPr>
      <dsp:spPr>
        <a:xfrm>
          <a:off x="2828925" y="244628"/>
          <a:ext cx="2571749" cy="2236481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раздел.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Отгружено товаров собственного производства, выполнено работ и услуг собственными силами по 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фактическим видам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деятельности 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(без НДС, акцизов и аналогичных обязательных платежей)</a:t>
          </a:r>
          <a:b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8925" y="244628"/>
        <a:ext cx="2571749" cy="2236481"/>
      </dsp:txXfrm>
    </dsp:sp>
    <dsp:sp modelId="{97E60225-4983-402B-B2E3-A1902CD397F5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раздел.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Оптовая и розничная продажа товаров, оборот общественного питания 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(включая НДС, акцизы и аналогичные обязательные платежи)</a:t>
          </a:r>
          <a:b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7849" y="591343"/>
        <a:ext cx="2571749" cy="1543050"/>
      </dsp:txXfrm>
    </dsp:sp>
    <dsp:sp modelId="{4D4FABB0-B713-4B5B-9D26-3F4B72DC9213}">
      <dsp:nvSpPr>
        <dsp:cNvPr id="0" name=""/>
        <dsp:cNvSpPr/>
      </dsp:nvSpPr>
      <dsp:spPr>
        <a:xfrm>
          <a:off x="1414462" y="2738284"/>
          <a:ext cx="2571749" cy="154305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раздел.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Перевозки грузов и грузооборот автомобильного транспорта</a:t>
          </a:r>
          <a:b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4462" y="2738284"/>
        <a:ext cx="2571749" cy="1543050"/>
      </dsp:txXfrm>
    </dsp:sp>
    <dsp:sp modelId="{76FC5D19-0CD5-453A-B615-FD5E2FEA7CCA}">
      <dsp:nvSpPr>
        <dsp:cNvPr id="0" name=""/>
        <dsp:cNvSpPr/>
      </dsp:nvSpPr>
      <dsp:spPr>
        <a:xfrm>
          <a:off x="4243387" y="2738284"/>
          <a:ext cx="2571749" cy="154305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раздел.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Производство и отгрузка по видам продукции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3387" y="2738284"/>
        <a:ext cx="2571749" cy="1543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45222-FE78-4E33-A5FC-16B9B99AFBF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3E293-0CB7-4D19-B6DB-4339B7472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61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5DE5CB6-1DA5-4E18-92B2-5F8E9D4ECEE6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797B42-D724-4E96-89A1-806617346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85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97B42-D724-4E96-89A1-80661734628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94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08063-D27F-46C1-A557-361E8F444954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B9C3C-7266-4F6B-AD5F-BB0954452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CAAC7-8563-4B50-B301-C7D212346564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F2A1-58FF-4150-8810-732B132E5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AA24E-E7E2-49E8-A9D2-9FED5C813619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FE7FD-200B-4799-9983-516CCF48C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D3DA-B506-4C5C-B01B-ADEE33A155CA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79E4-EE34-4BFC-AF7C-4E08E65E9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BCC98-0891-48F0-934F-7EA328BCA9BD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21511-8B5E-4C96-9CD4-3C7A81C41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F9A16-56BF-4AC4-9BB1-B0A83E1D8AED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3A88B-3D72-47F2-9C2D-6376A1AFA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FEA16-ACC1-49D6-8AC9-0126B0FAB355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E7B0-2B2A-4DB4-8BCF-FAB756114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07963-3F34-4C19-B3C0-ACEDFB18C217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2FC0-F604-4C72-A85C-551D17479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E7179-DD98-48CE-80A7-564CE7641443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B7C1-AE93-4AC6-8ED9-53EF111FC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8433E-5EF5-4F7B-A794-AC9CCDD16BD5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46612-F4B3-4C7E-8BE3-280CC504F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99CE-68F2-4089-9ED0-1242A7F4C298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0DC3F-8D20-4F2A-BFCD-603792BA0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20E21F-5048-466C-9D79-B8AC1245B662}" type="datetimeFigureOut">
              <a:rPr lang="ru-RU"/>
              <a:pPr>
                <a:defRPr/>
              </a:pPr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56F549-4B84-47B2-90E5-8553DE700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1" y="1081088"/>
            <a:ext cx="8877920" cy="49402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представлении форм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П-1 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«Сведения о производстве и отгрузке товаров и услуг»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b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П-5(м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«Основные сведения о деятельности организации»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 году</a:t>
            </a: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8038" y="6021288"/>
            <a:ext cx="4274442" cy="576535"/>
          </a:xfrm>
        </p:spPr>
        <p:txBody>
          <a:bodyPr>
            <a:noAutofit/>
          </a:bodyPr>
          <a:lstStyle/>
          <a:p>
            <a:pPr algn="r"/>
            <a:r>
              <a:rPr lang="ru-RU" sz="1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Чезарри С.В.</a:t>
            </a:r>
          </a:p>
          <a:p>
            <a:pPr algn="r"/>
            <a:r>
              <a:rPr lang="ru-RU" sz="1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400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тдела статистики предприятий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9977" y="249239"/>
            <a:ext cx="7920038" cy="5111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ТЕРРИТОРИАЛЬНЫЙ ОРГАН ФЕДЕРАЛЬНОЙ СЛУЖБЫ ГОСУДАРСТВЕННОЙ СТАТИСТИКИ ПО ПЕРМСКОМУ КРАЮ</a:t>
            </a:r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38150"/>
            <a:ext cx="241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58"/>
          <a:stretch>
            <a:fillRect/>
          </a:stretch>
        </p:blipFill>
        <p:spPr bwMode="auto">
          <a:xfrm>
            <a:off x="2152652" y="438150"/>
            <a:ext cx="16271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58"/>
          <a:stretch>
            <a:fillRect/>
          </a:stretch>
        </p:blipFill>
        <p:spPr bwMode="auto">
          <a:xfrm>
            <a:off x="3652840" y="438150"/>
            <a:ext cx="16271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58"/>
          <a:stretch>
            <a:fillRect/>
          </a:stretch>
        </p:blipFill>
        <p:spPr bwMode="auto">
          <a:xfrm>
            <a:off x="4618038" y="438150"/>
            <a:ext cx="16287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58"/>
          <a:stretch>
            <a:fillRect/>
          </a:stretch>
        </p:blipFill>
        <p:spPr bwMode="auto">
          <a:xfrm>
            <a:off x="6165852" y="438150"/>
            <a:ext cx="16271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58"/>
          <a:stretch>
            <a:fillRect/>
          </a:stretch>
        </p:blipFill>
        <p:spPr bwMode="auto">
          <a:xfrm>
            <a:off x="7389813" y="438150"/>
            <a:ext cx="16271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8427" y="116632"/>
            <a:ext cx="8891588" cy="936104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Раздел 5. Производство и отгрузка по видам продукции и услуг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0432460"/>
              </p:ext>
            </p:extLst>
          </p:nvPr>
        </p:nvGraphicFramePr>
        <p:xfrm>
          <a:off x="152402" y="1124744"/>
          <a:ext cx="8837613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6206" y="5085184"/>
            <a:ext cx="8891588" cy="16312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кодов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видам продукции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хозяйствующие субъекты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самостоятельно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пунктом 13 Правил, утвержденных постановлением Правительства Российской Федерации от 07.06.2019 № 733 «Об общероссийских классификаторах технико-экономической и социальной информации»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7"/>
          <a:srcRect l="1445" t="22892" r="60960" b="11245"/>
          <a:stretch/>
        </p:blipFill>
        <p:spPr bwMode="auto">
          <a:xfrm>
            <a:off x="126206" y="1196752"/>
            <a:ext cx="8891588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043" y="2060848"/>
            <a:ext cx="10081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4862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4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07983" cy="612068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федерального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статистического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наблюдения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П-5 (м)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О ДЕЯТЕЛЬНОСТИ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утверждена приказом Росстата </a:t>
            </a:r>
            <a:b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22.07.2019 </a:t>
            </a: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419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№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П-5 (м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предоставляют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84784"/>
            <a:ext cx="8640960" cy="51706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 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субъектов малого предпринимательства,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некредитных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финансовых организаций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владельцев лицензии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добычу полезных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ископаемых)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в течение двух предыдущих лет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работников </a:t>
            </a:r>
            <a:endParaRPr lang="ru-RU" sz="3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15 человек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работающих по совместительству и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гражданско-правового характера,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двух предыдущих лет годовой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 </a:t>
            </a:r>
            <a:r>
              <a:rPr lang="ru-RU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не превышает 800 </a:t>
            </a:r>
            <a:r>
              <a:rPr lang="ru-RU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728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П-5 (м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3018" t="21316" r="9815" b="15939"/>
          <a:stretch/>
        </p:blipFill>
        <p:spPr bwMode="auto">
          <a:xfrm>
            <a:off x="251520" y="1556792"/>
            <a:ext cx="8640960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6740624" y="4343400"/>
            <a:ext cx="18002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88024" y="3429000"/>
            <a:ext cx="18002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6" y="2780159"/>
            <a:ext cx="3337773" cy="4770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арастающим итогом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004048" y="3140968"/>
            <a:ext cx="216024" cy="121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462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П-5 (м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004048" y="3140968"/>
            <a:ext cx="216024" cy="121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Рисунок 7"/>
          <p:cNvPicPr/>
          <p:nvPr/>
        </p:nvPicPr>
        <p:blipFill rotWithShape="1">
          <a:blip r:embed="rId2"/>
          <a:srcRect l="53339" t="21317" r="10458" b="50126"/>
          <a:stretch/>
        </p:blipFill>
        <p:spPr bwMode="auto">
          <a:xfrm>
            <a:off x="251521" y="1484784"/>
            <a:ext cx="5392042" cy="2282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Овал 9"/>
          <p:cNvSpPr/>
          <p:nvPr/>
        </p:nvSpPr>
        <p:spPr>
          <a:xfrm>
            <a:off x="2047442" y="1344042"/>
            <a:ext cx="18002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3"/>
          <a:srcRect l="53339" t="22122" r="10458" b="14329"/>
          <a:stretch/>
        </p:blipFill>
        <p:spPr bwMode="auto">
          <a:xfrm>
            <a:off x="2947542" y="3501008"/>
            <a:ext cx="6016946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Овал 12"/>
          <p:cNvSpPr/>
          <p:nvPr/>
        </p:nvSpPr>
        <p:spPr>
          <a:xfrm>
            <a:off x="4499992" y="3356992"/>
            <a:ext cx="2952328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55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3"/>
          <p:cNvSpPr txBox="1">
            <a:spLocks/>
          </p:cNvSpPr>
          <p:nvPr/>
        </p:nvSpPr>
        <p:spPr bwMode="auto">
          <a:xfrm>
            <a:off x="683568" y="476672"/>
            <a:ext cx="8229600" cy="25772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Телефон для консультаций по форме №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П-1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+7 (342)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236-49-68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доб.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2-91</a:t>
            </a:r>
            <a:r>
              <a:rPr lang="en-US" sz="3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#</a:t>
            </a:r>
            <a:endParaRPr lang="ru-RU" sz="28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Мильчакова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Ольга Сергеевна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683568" y="3501008"/>
            <a:ext cx="8229600" cy="27363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Отдела статистики предприятий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+7 (342)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236-09-71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доб. 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2-30</a:t>
            </a:r>
            <a:r>
              <a:rPr lang="en-US" sz="3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#</a:t>
            </a:r>
            <a:endParaRPr lang="ru-RU" sz="28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Чезарри </a:t>
            </a:r>
            <a:r>
              <a:rPr lang="ru-RU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Светлана Валерьевна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3"/>
          <p:cNvSpPr txBox="1">
            <a:spLocks/>
          </p:cNvSpPr>
          <p:nvPr/>
        </p:nvSpPr>
        <p:spPr bwMode="auto">
          <a:xfrm>
            <a:off x="503238" y="2204864"/>
            <a:ext cx="8229600" cy="25772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07983" cy="612068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федерального статистического наблюдения № П-1</a:t>
            </a:r>
            <a:b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«Сведения о производстве и отгрузке </a:t>
            </a:r>
            <a:b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товаров и услуг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утверждена приказом Росстата </a:t>
            </a:r>
            <a:b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22.07.2019 </a:t>
            </a: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419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Указания 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заполнению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утверждены приказом 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Росстата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27.11.2019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711</a:t>
            </a:r>
            <a:endParaRPr lang="ru-RU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/>
          <p:cNvSpPr txBox="1">
            <a:spLocks/>
          </p:cNvSpPr>
          <p:nvPr/>
        </p:nvSpPr>
        <p:spPr bwMode="auto">
          <a:xfrm>
            <a:off x="101985" y="283756"/>
            <a:ext cx="8825718" cy="5908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Форма № П-1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722566" y="2349152"/>
            <a:ext cx="18002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1985" y="980728"/>
            <a:ext cx="8825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предоставления -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рабочий день после отчетного периода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53180" t="20914" r="9171" b="13931"/>
          <a:stretch/>
        </p:blipFill>
        <p:spPr bwMode="auto">
          <a:xfrm>
            <a:off x="140748" y="2181056"/>
            <a:ext cx="8748191" cy="4560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Стрелка вправо 13"/>
          <p:cNvSpPr/>
          <p:nvPr/>
        </p:nvSpPr>
        <p:spPr>
          <a:xfrm rot="17287763">
            <a:off x="5004048" y="5085184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320" y="3522999"/>
            <a:ext cx="16827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Овал 15"/>
          <p:cNvSpPr/>
          <p:nvPr/>
        </p:nvSpPr>
        <p:spPr>
          <a:xfrm>
            <a:off x="6722566" y="3645024"/>
            <a:ext cx="18002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6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515712"/>
              </p:ext>
            </p:extLst>
          </p:nvPr>
        </p:nvGraphicFramePr>
        <p:xfrm>
          <a:off x="323529" y="620688"/>
          <a:ext cx="396044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33749644"/>
              </p:ext>
            </p:extLst>
          </p:nvPr>
        </p:nvGraphicFramePr>
        <p:xfrm>
          <a:off x="4644008" y="908720"/>
          <a:ext cx="396044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П-1 предоставляют юридические лица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6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Разделы </a:t>
            </a: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формы № П-1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8092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страница/ </a:t>
            </a:r>
            <a:endParaRPr lang="ru-RU" sz="3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Респондентам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endParaRPr lang="ru-RU" sz="3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статистического наблюдения и формы бухгалтерской (финансовой) отчетности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федерального статистического наблюдения</a:t>
            </a:r>
          </a:p>
        </p:txBody>
      </p:sp>
    </p:spTree>
    <p:extLst>
      <p:ext uri="{BB962C8B-B14F-4D97-AF65-F5344CB8AC3E}">
        <p14:creationId xmlns:p14="http://schemas.microsoft.com/office/powerpoint/2010/main" val="16432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Разделы </a:t>
            </a: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формы № П-1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9804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>
            <a:off x="2987824" y="299695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652120" y="4005064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8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648072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Раздел 1. Общие экономические показатели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052736"/>
            <a:ext cx="849788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377" y="1844824"/>
            <a:ext cx="9636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7308304" y="1916832"/>
            <a:ext cx="1152128" cy="6202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36912"/>
            <a:ext cx="5429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28184" y="3742125"/>
            <a:ext cx="238283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уточненные данные </a:t>
            </a:r>
            <a:endParaRPr lang="ru-RU" b="1" dirty="0" smtClean="0">
              <a:latin typeface="Times New Roman"/>
              <a:ea typeface="Calibri"/>
            </a:endParaRPr>
          </a:p>
          <a:p>
            <a:r>
              <a:rPr lang="ru-RU" b="1" dirty="0" smtClean="0">
                <a:latin typeface="Times New Roman"/>
                <a:ea typeface="Calibri"/>
              </a:rPr>
              <a:t>предыдущего месяца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479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98452" y="260648"/>
            <a:ext cx="8556298" cy="144016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>
                <a:latin typeface="Times New Roman"/>
                <a:ea typeface="Calibri"/>
                <a:cs typeface="Times New Roman"/>
              </a:rPr>
              <a:t>Раздел 2. Отгружено товаров собственного производства, выполнено работ и услуг собственными силами по </a:t>
            </a:r>
            <a:r>
              <a:rPr lang="ru-RU" sz="2600" b="1" dirty="0" smtClean="0">
                <a:latin typeface="Times New Roman"/>
                <a:ea typeface="Calibri"/>
                <a:cs typeface="Times New Roman"/>
              </a:rPr>
              <a:t>фактическим видам </a:t>
            </a:r>
            <a:r>
              <a:rPr lang="ru-RU" sz="2600" b="1" dirty="0">
                <a:latin typeface="Times New Roman"/>
                <a:ea typeface="Calibri"/>
                <a:cs typeface="Times New Roman"/>
              </a:rPr>
              <a:t>деятельности</a:t>
            </a:r>
            <a:endParaRPr lang="ru-RU" sz="2600" dirty="0"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5"/>
          <a:stretch/>
        </p:blipFill>
        <p:spPr bwMode="auto">
          <a:xfrm>
            <a:off x="266700" y="1700808"/>
            <a:ext cx="8588050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11153"/>
            <a:ext cx="13906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9"/>
            <a:ext cx="3384376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7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513" y="260648"/>
            <a:ext cx="8784974" cy="144016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>
                <a:latin typeface="Times New Roman"/>
                <a:ea typeface="Calibri"/>
                <a:cs typeface="Times New Roman"/>
              </a:rPr>
              <a:t>Раздел 2. Отгружено товаров собственного производства, выполнено работ и услуг собственными силами по </a:t>
            </a:r>
            <a:r>
              <a:rPr lang="ru-RU" sz="2600" b="1" dirty="0" smtClean="0">
                <a:latin typeface="Times New Roman"/>
                <a:ea typeface="Calibri"/>
                <a:cs typeface="Times New Roman"/>
              </a:rPr>
              <a:t>фактическим видам </a:t>
            </a:r>
            <a:r>
              <a:rPr lang="ru-RU" sz="2600" b="1" dirty="0">
                <a:latin typeface="Times New Roman"/>
                <a:ea typeface="Calibri"/>
                <a:cs typeface="Times New Roman"/>
              </a:rPr>
              <a:t>деятельности</a:t>
            </a:r>
            <a:endParaRPr lang="ru-RU" sz="2600" dirty="0">
              <a:ea typeface="Calibri"/>
              <a:cs typeface="Times New Roman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36005173"/>
              </p:ext>
            </p:extLst>
          </p:nvPr>
        </p:nvGraphicFramePr>
        <p:xfrm>
          <a:off x="224433" y="2132856"/>
          <a:ext cx="8685213" cy="348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Двойная стрелка влево/вправо 1"/>
          <p:cNvSpPr/>
          <p:nvPr/>
        </p:nvSpPr>
        <p:spPr>
          <a:xfrm>
            <a:off x="2807248" y="3488432"/>
            <a:ext cx="3359546" cy="2028799"/>
          </a:xfrm>
          <a:prstGeom prst="leftRightArrow">
            <a:avLst>
              <a:gd name="adj1" fmla="val 57624"/>
              <a:gd name="adj2" fmla="val 3298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780928"/>
            <a:ext cx="2592289" cy="29344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П-4 (месячная)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графа В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66794" y="2780926"/>
            <a:ext cx="2797694" cy="29344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П-1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9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5067</TotalTime>
  <Words>452</Words>
  <Application>Microsoft Office PowerPoint</Application>
  <PresentationFormat>Экран (4:3)</PresentationFormat>
  <Paragraphs>70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 представлении форм  № П-1 «Сведения о производстве и отгрузке товаров и услуг»  и  № П-5(м) «Основные сведения о деятельности организации»  в 2020 году</vt:lpstr>
      <vt:lpstr>Форма федерального статистического наблюдения № П-1 «Сведения о производстве и отгрузке  товаров и услуг» утверждена приказом Росстата  от 22.07.2019 № 419 Указания по заполнению  утверждены приказом Росстата  от 27.11.2019 № 711</vt:lpstr>
      <vt:lpstr>Презентация PowerPoint</vt:lpstr>
      <vt:lpstr>Форму № П-1 предоставляют юридические лица</vt:lpstr>
      <vt:lpstr> Разделы формы № П-1 </vt:lpstr>
      <vt:lpstr> Разделы формы № П-1 </vt:lpstr>
      <vt:lpstr>Раздел 1. Общие экономические показатели</vt:lpstr>
      <vt:lpstr>Раздел 2. Отгружено товаров собственного производства, выполнено работ и услуг собственными силами по фактическим видам деятельности</vt:lpstr>
      <vt:lpstr>Раздел 2. Отгружено товаров собственного производства, выполнено работ и услуг собственными силами по фактическим видам деятельности</vt:lpstr>
      <vt:lpstr>Раздел 5. Производство и отгрузка по видам продукции и услуг</vt:lpstr>
      <vt:lpstr>Форма федерального  статистического наблюдения  № П-5 (м) «ОСНОВНЫЕ СВЕДЕНИЯ О ДЕЯТЕЛЬНОСТИ ОРГАНИЗАЦИИ» утверждена приказом Росстата  от 22.07.2019 № 419 </vt:lpstr>
      <vt:lpstr> Форму № П-5 (м) предоставляют </vt:lpstr>
      <vt:lpstr>Форма № П-5 (м)</vt:lpstr>
      <vt:lpstr>Форма № П-5 (м)</vt:lpstr>
      <vt:lpstr>Презентация PowerPoint</vt:lpstr>
      <vt:lpstr>Презентация PowerPoint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заполнения отчета  по форме № П-1 в 2018 году</dc:title>
  <dc:creator>Селезнева Е.Ф.</dc:creator>
  <cp:lastModifiedBy>Чезарри Светлана Валерьевна</cp:lastModifiedBy>
  <cp:revision>223</cp:revision>
  <cp:lastPrinted>2019-03-11T08:13:28Z</cp:lastPrinted>
  <dcterms:created xsi:type="dcterms:W3CDTF">2015-08-07T03:56:12Z</dcterms:created>
  <dcterms:modified xsi:type="dcterms:W3CDTF">2020-02-25T09:37:07Z</dcterms:modified>
</cp:coreProperties>
</file>