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57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1" r:id="rId15"/>
    <p:sldId id="272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17E-2"/>
          <c:y val="2.5867496204125467E-2"/>
          <c:w val="0.96766562974484316"/>
          <c:h val="0.838559400262715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15905640114063E-2"/>
                  <c:y val="-4.938340184423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85649742621189E-2"/>
                  <c:y val="-5.173499240825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Российская Федерация</c:v>
                </c:pt>
                <c:pt idx="1">
                  <c:v>Пермский край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100.3</c:v>
                </c:pt>
                <c:pt idx="1">
                  <c:v>104.7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9173760"/>
        <c:axId val="118051584"/>
        <c:axId val="0"/>
      </c:bar3DChart>
      <c:catAx>
        <c:axId val="10917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8051584"/>
        <c:crosses val="autoZero"/>
        <c:auto val="1"/>
        <c:lblAlgn val="ctr"/>
        <c:lblOffset val="100"/>
        <c:noMultiLvlLbl val="0"/>
      </c:catAx>
      <c:valAx>
        <c:axId val="118051584"/>
        <c:scaling>
          <c:orientation val="minMax"/>
          <c:max val="110"/>
          <c:min val="9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0917376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01065538172524E-2"/>
          <c:y val="2.0342566297352479E-2"/>
          <c:w val="0.92484521921806673"/>
          <c:h val="0.86247184878607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январь-декабрь 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Российская Федерация</c:v>
                </c:pt>
                <c:pt idx="1">
                  <c:v>Пермский край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106.2</c:v>
                </c:pt>
                <c:pt idx="1">
                  <c:v>95.5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69632"/>
        <c:axId val="132071424"/>
      </c:barChart>
      <c:catAx>
        <c:axId val="13206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2071424"/>
        <c:crosses val="autoZero"/>
        <c:auto val="1"/>
        <c:lblAlgn val="ctr"/>
        <c:lblOffset val="100"/>
        <c:noMultiLvlLbl val="0"/>
      </c:catAx>
      <c:valAx>
        <c:axId val="132071424"/>
        <c:scaling>
          <c:orientation val="minMax"/>
          <c:max val="120"/>
          <c:min val="8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320696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67185127578421E-2"/>
          <c:y val="9.4121344694064121E-2"/>
          <c:w val="0.84266562974484316"/>
          <c:h val="0.82148698091586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январь-декабрь 2013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explosion val="25"/>
          <c:dPt>
            <c:idx val="6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3.2334370255156834E-2"/>
                  <c:y val="-7.7837362431942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Республика Башкортостан
</a:t>
                    </a:r>
                    <a:r>
                      <a:rPr lang="ru-RU" sz="1200" dirty="0" smtClean="0"/>
                      <a:t>2484,6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184646150427735E-3"/>
                  <c:y val="-0.10216153819192464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55393845128426E-2"/>
                  <c:y val="-1.1377516200418441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96039328963446E-3"/>
                  <c:y val="7.281610368267803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469609858163911E-2"/>
                  <c:y val="8.654688441500664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697441025071289E-2"/>
                  <c:y val="8.2702197583938999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435183127800615"/>
                  <c:y val="5.35131866719605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334370255156834E-2"/>
                  <c:y val="3.162142848797667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1.9459340607985647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3621538425589949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8789764100285156E-3"/>
                  <c:y val="-5.3513186671960526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697441025071289E-3"/>
                  <c:y val="-9.972912061592642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8789764100285156E-2"/>
                  <c:y val="-6.324285697595333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Лист1!$A$2:$A$15</c:f>
              <c:strCache>
                <c:ptCount val="14"/>
                <c:pt idx="0">
                  <c:v>Республика 
Башкортостан</c:v>
                </c:pt>
                <c:pt idx="1">
                  <c:v>Республика 
Марий Эл</c:v>
                </c:pt>
                <c:pt idx="2">
                  <c:v>Республика 
Мордовия</c:v>
                </c:pt>
                <c:pt idx="3">
                  <c:v>Республика 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 
область</c:v>
                </c:pt>
                <c:pt idx="10">
                  <c:v>Пензенская 
область</c:v>
                </c:pt>
                <c:pt idx="11">
                  <c:v>Самарская 
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2484.6</c:v>
                </c:pt>
                <c:pt idx="1">
                  <c:v>369.5</c:v>
                </c:pt>
                <c:pt idx="2">
                  <c:v>305.2</c:v>
                </c:pt>
                <c:pt idx="3">
                  <c:v>2400.3000000000002</c:v>
                </c:pt>
                <c:pt idx="4">
                  <c:v>533.1</c:v>
                </c:pt>
                <c:pt idx="5">
                  <c:v>831.1</c:v>
                </c:pt>
                <c:pt idx="6">
                  <c:v>1004.1</c:v>
                </c:pt>
                <c:pt idx="7">
                  <c:v>487.1</c:v>
                </c:pt>
                <c:pt idx="8">
                  <c:v>1530.3</c:v>
                </c:pt>
                <c:pt idx="9">
                  <c:v>787.4</c:v>
                </c:pt>
                <c:pt idx="10">
                  <c:v>829.4</c:v>
                </c:pt>
                <c:pt idx="11">
                  <c:v>1739.3</c:v>
                </c:pt>
                <c:pt idx="12">
                  <c:v>1314.4</c:v>
                </c:pt>
                <c:pt idx="13">
                  <c:v>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4972291214347"/>
          <c:y val="4.6307695083285166E-2"/>
          <c:w val="0.83734269638590075"/>
          <c:h val="0.7946776385124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978737767366714E-3"/>
                  <c:y val="-5.2647560853014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786200779951004E-3"/>
                  <c:y val="-1.842664629855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465501949877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Среднемесячная номинальная начисленная заработная плата</c:v>
                </c:pt>
                <c:pt idx="1">
                  <c:v>Среднедушевые денежные доходы</c:v>
                </c:pt>
                <c:pt idx="2">
                  <c:v>Величина прожиточного минимума</c:v>
                </c:pt>
                <c:pt idx="3">
                  <c:v>Средний размер месячных пенсий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21891</c:v>
                </c:pt>
                <c:pt idx="1">
                  <c:v>23270</c:v>
                </c:pt>
                <c:pt idx="2">
                  <c:v>6693</c:v>
                </c:pt>
                <c:pt idx="3">
                  <c:v>9017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9893100389975502E-3"/>
                  <c:y val="7.897134127952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Среднемесячная номинальная начисленная заработная плата</c:v>
                </c:pt>
                <c:pt idx="1">
                  <c:v>Среднедушевые денежные доходы</c:v>
                </c:pt>
                <c:pt idx="2">
                  <c:v>Величина прожиточного минимума</c:v>
                </c:pt>
                <c:pt idx="3">
                  <c:v>Средний размер месячных пенсий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24791</c:v>
                </c:pt>
                <c:pt idx="1">
                  <c:v>25664</c:v>
                </c:pt>
                <c:pt idx="2">
                  <c:v>7361</c:v>
                </c:pt>
                <c:pt idx="3">
                  <c:v>9882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20992"/>
        <c:axId val="133226880"/>
      </c:barChart>
      <c:catAx>
        <c:axId val="13322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600" baseline="0"/>
            </a:pPr>
            <a:endParaRPr lang="ru-RU"/>
          </a:p>
        </c:txPr>
        <c:crossAx val="133226880"/>
        <c:crosses val="autoZero"/>
        <c:auto val="1"/>
        <c:lblAlgn val="ctr"/>
        <c:lblOffset val="100"/>
        <c:noMultiLvlLbl val="0"/>
      </c:catAx>
      <c:valAx>
        <c:axId val="133226880"/>
        <c:scaling>
          <c:orientation val="minMax"/>
          <c:max val="3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3220992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89047521085227832"/>
          <c:y val="8.8719674055580719E-2"/>
          <c:w val="9.3083583933235292E-2"/>
          <c:h val="0.1461243415168508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январь-декабрь 2013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cat>
            <c:strRef>
              <c:f>Лист1!$A$2:$A$15</c:f>
              <c:strCache>
                <c:ptCount val="14"/>
                <c:pt idx="0">
                  <c:v>Республика Башкортостан</c:v>
                </c:pt>
                <c:pt idx="1">
                  <c:v>Республика Марий Эл</c:v>
                </c:pt>
                <c:pt idx="2">
                  <c:v>Республика Мордовия</c:v>
                </c:pt>
                <c:pt idx="3">
                  <c:v>Республика Татарстан</c:v>
                </c:pt>
                <c:pt idx="4">
                  <c:v>Удмуртская Республика</c:v>
                </c:pt>
                <c:pt idx="5">
                  <c:v>Чувашская Республика</c:v>
                </c:pt>
                <c:pt idx="6">
                  <c:v>Пермский край</c:v>
                </c:pt>
                <c:pt idx="7">
                  <c:v>Кировская область</c:v>
                </c:pt>
                <c:pt idx="8">
                  <c:v>Нижегородская область</c:v>
                </c:pt>
                <c:pt idx="9">
                  <c:v>Оренбургская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Саратовская область</c:v>
                </c:pt>
                <c:pt idx="13">
                  <c:v>Ульяновская область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106</c:v>
                </c:pt>
                <c:pt idx="1">
                  <c:v>106.5</c:v>
                </c:pt>
                <c:pt idx="2">
                  <c:v>106.3</c:v>
                </c:pt>
                <c:pt idx="3">
                  <c:v>106.3</c:v>
                </c:pt>
                <c:pt idx="4">
                  <c:v>106.5</c:v>
                </c:pt>
                <c:pt idx="5">
                  <c:v>106.3</c:v>
                </c:pt>
                <c:pt idx="6">
                  <c:v>106.5</c:v>
                </c:pt>
                <c:pt idx="7">
                  <c:v>107.3</c:v>
                </c:pt>
                <c:pt idx="8">
                  <c:v>106.9</c:v>
                </c:pt>
                <c:pt idx="9">
                  <c:v>106</c:v>
                </c:pt>
                <c:pt idx="10">
                  <c:v>106.2</c:v>
                </c:pt>
                <c:pt idx="11">
                  <c:v>105.6</c:v>
                </c:pt>
                <c:pt idx="12">
                  <c:v>106.2</c:v>
                </c:pt>
                <c:pt idx="13">
                  <c:v>106.4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47360"/>
        <c:axId val="13365324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>
              <a:solidFill>
                <a:srgbClr val="4BACC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4"/>
                <c:pt idx="0">
                  <c:v>Республика Башкортостан</c:v>
                </c:pt>
                <c:pt idx="1">
                  <c:v>Республика Марий Эл</c:v>
                </c:pt>
                <c:pt idx="2">
                  <c:v>Республика Мордовия</c:v>
                </c:pt>
                <c:pt idx="3">
                  <c:v>Республика Татарстан</c:v>
                </c:pt>
                <c:pt idx="4">
                  <c:v>Удмуртская Республика</c:v>
                </c:pt>
                <c:pt idx="5">
                  <c:v>Чувашская Республика</c:v>
                </c:pt>
                <c:pt idx="6">
                  <c:v>Пермский край</c:v>
                </c:pt>
                <c:pt idx="7">
                  <c:v>Кировская область</c:v>
                </c:pt>
                <c:pt idx="8">
                  <c:v>Нижегородская область</c:v>
                </c:pt>
                <c:pt idx="9">
                  <c:v>Оренбургская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Саратовская область</c:v>
                </c:pt>
                <c:pt idx="13">
                  <c:v>Ульяновская область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106.5</c:v>
                </c:pt>
                <c:pt idx="1">
                  <c:v>106.5</c:v>
                </c:pt>
                <c:pt idx="2">
                  <c:v>106.5</c:v>
                </c:pt>
                <c:pt idx="3">
                  <c:v>106.5</c:v>
                </c:pt>
                <c:pt idx="4">
                  <c:v>106.5</c:v>
                </c:pt>
                <c:pt idx="5">
                  <c:v>106.5</c:v>
                </c:pt>
                <c:pt idx="6">
                  <c:v>106.5</c:v>
                </c:pt>
                <c:pt idx="7">
                  <c:v>106.5</c:v>
                </c:pt>
                <c:pt idx="8">
                  <c:v>106.5</c:v>
                </c:pt>
                <c:pt idx="9">
                  <c:v>106.5</c:v>
                </c:pt>
                <c:pt idx="10">
                  <c:v>106.5</c:v>
                </c:pt>
                <c:pt idx="11">
                  <c:v>106.5</c:v>
                </c:pt>
                <c:pt idx="12">
                  <c:v>106.5</c:v>
                </c:pt>
                <c:pt idx="13">
                  <c:v>106.5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47360"/>
        <c:axId val="133653248"/>
      </c:lineChart>
      <c:catAx>
        <c:axId val="13364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/>
            </a:pPr>
            <a:endParaRPr lang="ru-RU"/>
          </a:p>
        </c:txPr>
        <c:crossAx val="133653248"/>
        <c:crosses val="autoZero"/>
        <c:auto val="1"/>
        <c:lblAlgn val="ctr"/>
        <c:lblOffset val="100"/>
        <c:noMultiLvlLbl val="0"/>
      </c:catAx>
      <c:valAx>
        <c:axId val="133653248"/>
        <c:scaling>
          <c:orientation val="minMax"/>
          <c:max val="108"/>
          <c:min val="10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364736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 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Родившиеся</c:v>
                </c:pt>
                <c:pt idx="1">
                  <c:v>Умершие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19876</c:v>
                </c:pt>
                <c:pt idx="1">
                  <c:v>19373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Родившиеся</c:v>
                </c:pt>
                <c:pt idx="1">
                  <c:v>Умершие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18878</c:v>
                </c:pt>
                <c:pt idx="1">
                  <c:v>17797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303296"/>
        <c:axId val="133317376"/>
      </c:barChart>
      <c:catAx>
        <c:axId val="133303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2000" baseline="0"/>
            </a:pPr>
            <a:endParaRPr lang="ru-RU"/>
          </a:p>
        </c:txPr>
        <c:crossAx val="133317376"/>
        <c:crosses val="autoZero"/>
        <c:auto val="1"/>
        <c:lblAlgn val="ctr"/>
        <c:lblOffset val="100"/>
        <c:noMultiLvlLbl val="0"/>
      </c:catAx>
      <c:valAx>
        <c:axId val="133317376"/>
        <c:scaling>
          <c:orientation val="minMax"/>
          <c:max val="4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33303296"/>
        <c:crosses val="autoZero"/>
        <c:crossBetween val="between"/>
        <c:majorUnit val="10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0.66942</cdr:x>
      <cdr:y>0.25172</cdr:y>
    </cdr:from>
    <cdr:to>
      <cdr:x>0.98347</cdr:x>
      <cdr:y>0.32164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32648" y="1296144"/>
          <a:ext cx="27363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Российская Федерация – 106,5%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79F2-76BA-4E2C-9CEA-67112DABF353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AB29D-0575-4C1C-A624-7C4A284DA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2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0B88D6-4736-48F0-A7DE-56C1CA9803D7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2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5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4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6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5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7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2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9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CA85-4B3C-4370-A582-B2AC05C0533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68E5-25AE-4E4E-B76C-C3A84FD7A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5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3672408"/>
          </a:xfrm>
        </p:spPr>
        <p:txBody>
          <a:bodyPr>
            <a:noAutofit/>
          </a:bodyPr>
          <a:lstStyle/>
          <a:p>
            <a:r>
              <a:rPr lang="ru-RU" sz="5600" b="1" dirty="0" smtClean="0">
                <a:solidFill>
                  <a:schemeClr val="tx2"/>
                </a:solidFill>
              </a:rPr>
              <a:t>ПЕРМСКИЙ КРАЙ – ПРЕДВАРИТЕЛЬНЫЕ ИТОГИ 201</a:t>
            </a:r>
            <a:r>
              <a:rPr lang="en-US" sz="5600" b="1" dirty="0" smtClean="0">
                <a:solidFill>
                  <a:schemeClr val="tx2"/>
                </a:solidFill>
              </a:rPr>
              <a:t>3</a:t>
            </a:r>
            <a:r>
              <a:rPr lang="ru-RU" sz="5600" b="1" dirty="0" smtClean="0">
                <a:solidFill>
                  <a:schemeClr val="tx2"/>
                </a:solidFill>
              </a:rPr>
              <a:t> ГОДА</a:t>
            </a:r>
            <a:endParaRPr lang="ru-RU" sz="5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1" y="4869160"/>
            <a:ext cx="2151424" cy="161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0518" y="116632"/>
            <a:ext cx="8643970" cy="972108"/>
            <a:chOff x="973339" y="70345"/>
            <a:chExt cx="6994894" cy="24906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973339" y="70345"/>
              <a:ext cx="6994894" cy="249063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985497" y="82503"/>
              <a:ext cx="6970578" cy="224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+mj-lt"/>
                </a:rPr>
                <a:t>Охват </a:t>
              </a:r>
              <a:r>
                <a:rPr lang="ru-RU" sz="4400" b="1" kern="1200" dirty="0" smtClean="0">
                  <a:latin typeface="+mj-lt"/>
                </a:rPr>
                <a:t>2%</a:t>
              </a:r>
              <a:r>
                <a:rPr lang="ru-RU" sz="3200" b="1" kern="1200" dirty="0" smtClean="0">
                  <a:latin typeface="+mj-lt"/>
                </a:rPr>
                <a:t> частных домохозяйств</a:t>
              </a:r>
              <a:endParaRPr lang="ru-RU" sz="32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0518" y="1088740"/>
            <a:ext cx="8566639" cy="1698571"/>
            <a:chOff x="325278" y="245439"/>
            <a:chExt cx="8114373" cy="61689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5278" y="245439"/>
              <a:ext cx="8114373" cy="616895"/>
            </a:xfrm>
            <a:prstGeom prst="flowChartManualOperati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55392" y="275553"/>
              <a:ext cx="8054145" cy="556667"/>
            </a:xfrm>
            <a:prstGeom prst="flowChartManualOperation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Исходя из итогов ВПН 2010 </a:t>
              </a:r>
              <a:br>
                <a:rPr lang="ru-RU" sz="28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8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обследовании  </a:t>
              </a:r>
              <a:br>
                <a:rPr lang="ru-RU" sz="28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8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примет  участие:</a:t>
              </a:r>
              <a:endParaRPr lang="ru-RU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310" y="2787312"/>
            <a:ext cx="8534847" cy="1623832"/>
            <a:chOff x="4078417" y="-31080"/>
            <a:chExt cx="4573661" cy="639991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078417" y="181456"/>
              <a:ext cx="4533035" cy="618738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119043" y="-31080"/>
              <a:ext cx="4533035" cy="5966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</a:pPr>
              <a:r>
                <a:rPr lang="ru-RU" sz="6000" b="1" kern="1200" baseline="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РФ</a:t>
              </a:r>
              <a:r>
                <a:rPr lang="ru-RU" sz="6000" b="1" kern="120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-</a:t>
              </a:r>
              <a:r>
                <a:rPr lang="ru-RU" sz="3600" b="1" dirty="0" smtClean="0">
                  <a:solidFill>
                    <a:srgbClr val="0033CC"/>
                  </a:solidFill>
                  <a:latin typeface="+mj-lt"/>
                </a:rPr>
                <a:t> </a:t>
              </a:r>
              <a:r>
                <a:rPr lang="ru-RU" sz="5400" b="1" kern="120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2,8</a:t>
              </a:r>
              <a:r>
                <a:rPr lang="ru-RU" sz="4800" b="1" kern="1200" dirty="0" smtClean="0">
                  <a:solidFill>
                    <a:srgbClr val="0033CC"/>
                  </a:solidFill>
                  <a:latin typeface="+mj-lt"/>
                </a:rPr>
                <a:t> </a:t>
              </a:r>
              <a:r>
                <a:rPr lang="ru-RU" sz="3200" b="1" kern="1200" dirty="0" smtClean="0">
                  <a:solidFill>
                    <a:srgbClr val="0033CC"/>
                  </a:solidFill>
                  <a:latin typeface="+mj-lt"/>
                </a:rPr>
                <a:t>млн. чел.</a:t>
              </a:r>
              <a:endParaRPr lang="ru-RU" sz="3600" b="1" kern="1200" dirty="0">
                <a:solidFill>
                  <a:srgbClr val="0033CC"/>
                </a:solidFill>
                <a:latin typeface="+mj-lt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75692" y="4581128"/>
            <a:ext cx="6636669" cy="1844644"/>
            <a:chOff x="4102797" y="0"/>
            <a:chExt cx="4541200" cy="618738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102797" y="0"/>
              <a:ext cx="4533035" cy="6187384"/>
            </a:xfrm>
            <a:prstGeom prst="roundRect">
              <a:avLst/>
            </a:prstGeom>
            <a:solidFill>
              <a:srgbClr val="C9E6E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110962" y="221286"/>
              <a:ext cx="4533035" cy="551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lvl="0" algn="ctr" defTabSz="2133600"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4400" b="1" kern="1200" baseline="0" dirty="0" smtClean="0">
                  <a:solidFill>
                    <a:srgbClr val="C00000"/>
                  </a:solidFill>
                  <a:latin typeface="+mj-lt"/>
                </a:rPr>
                <a:t>Пермский край</a:t>
              </a:r>
            </a:p>
            <a:p>
              <a:pPr lvl="0" algn="ctr" defTabSz="2133600"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4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47</a:t>
              </a:r>
              <a:r>
                <a:rPr lang="ru-RU" sz="48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ru-RU" sz="32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тыс. чел.</a:t>
              </a:r>
              <a:endParaRPr lang="ru-RU" sz="36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0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4868" y="188640"/>
            <a:ext cx="833757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МЕТОДЫ ПРОВЕДЕНИЯ ОБСЛЕДОВАНИЯ</a:t>
            </a:r>
            <a:endParaRPr lang="ru-RU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1720" y="5517232"/>
            <a:ext cx="5716800" cy="105093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использование сети Интернет</a:t>
            </a:r>
            <a:endParaRPr lang="ru-RU" sz="2100" dirty="0"/>
          </a:p>
        </p:txBody>
      </p:sp>
      <p:pic>
        <p:nvPicPr>
          <p:cNvPr id="13" name="Рисунок 12" descr="kp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7" y="1340768"/>
            <a:ext cx="3608792" cy="309634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434893" y="1066416"/>
            <a:ext cx="5442494" cy="2362584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100" dirty="0" smtClean="0"/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обход жилых помещений,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опрос населения,  заполнение анкет  с использованием портативных планшетных компьютеров</a:t>
            </a:r>
          </a:p>
          <a:p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3635474"/>
            <a:ext cx="5716800" cy="171360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100" dirty="0" smtClean="0"/>
          </a:p>
          <a:p>
            <a:pPr lvl="0" algn="ctr"/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обход жилых помещений,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опрос населения,  заполнение машиночитаемых анкет      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200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252" y="1556792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2"/>
              </a:buBlip>
            </a:pPr>
            <a:r>
              <a:rPr lang="x-none" sz="2800" b="1">
                <a:solidFill>
                  <a:schemeClr val="accent2">
                    <a:lumMod val="75000"/>
                  </a:schemeClr>
                </a:solidFill>
              </a:rPr>
              <a:t>возрастно-половой состав </a:t>
            </a: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населения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>
                <a:solidFill>
                  <a:schemeClr val="accent2">
                    <a:lumMod val="75000"/>
                  </a:schemeClr>
                </a:solidFill>
              </a:rPr>
              <a:t>уровень </a:t>
            </a: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образования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>
                <a:solidFill>
                  <a:schemeClr val="accent2">
                    <a:lumMod val="75000"/>
                  </a:schemeClr>
                </a:solidFill>
              </a:rPr>
              <a:t>источники средств к </a:t>
            </a: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существованию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>
                <a:solidFill>
                  <a:schemeClr val="accent2">
                    <a:lumMod val="75000"/>
                  </a:schemeClr>
                </a:solidFill>
              </a:rPr>
              <a:t>экономическая активность и </a:t>
            </a: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занятость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>
                <a:solidFill>
                  <a:schemeClr val="accent2">
                    <a:lumMod val="75000"/>
                  </a:schemeClr>
                </a:solidFill>
              </a:rPr>
              <a:t>состояние в </a:t>
            </a: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браке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рождаемость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>
                <a:solidFill>
                  <a:schemeClr val="accent2">
                    <a:lumMod val="75000"/>
                  </a:schemeClr>
                </a:solidFill>
              </a:rPr>
              <a:t>репродуктивные </a:t>
            </a: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планы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>
                <a:solidFill>
                  <a:schemeClr val="accent2">
                    <a:lumMod val="75000"/>
                  </a:schemeClr>
                </a:solidFill>
              </a:rPr>
              <a:t>оценка состояния </a:t>
            </a: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здоровья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миграция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гражданство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x-none" sz="2800" b="1">
                <a:solidFill>
                  <a:schemeClr val="accent2">
                    <a:lumMod val="75000"/>
                  </a:schemeClr>
                </a:solidFill>
              </a:rPr>
              <a:t>состав домохозяйств и семейных </a:t>
            </a:r>
            <a:r>
              <a:rPr lang="x-none" sz="2800" b="1" smtClean="0">
                <a:solidFill>
                  <a:schemeClr val="accent2">
                    <a:lumMod val="75000"/>
                  </a:schemeClr>
                </a:solidFill>
              </a:rPr>
              <a:t>ячеек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4868" y="338384"/>
            <a:ext cx="83375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ОСНОВНЫЕ НАПРАВЛЕНИЯ ПРОГРАММЫ МИКРОПЕРЕПИСИ НАСЕЛЕНИЯ 2015 года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51520" y="78422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2"/>
                </a:solidFill>
              </a:rPr>
              <a:t>Система федеральных статистических </a:t>
            </a:r>
            <a:r>
              <a:rPr lang="ru-RU" sz="3000" b="1" dirty="0" smtClean="0">
                <a:solidFill>
                  <a:schemeClr val="accent2"/>
                </a:solidFill>
              </a:rPr>
              <a:t>наблюдений</a:t>
            </a:r>
            <a:r>
              <a:rPr lang="en-US" sz="3000" b="1" dirty="0" smtClean="0">
                <a:solidFill>
                  <a:schemeClr val="accent2"/>
                </a:solidFill>
              </a:rPr>
              <a:t> </a:t>
            </a:r>
            <a:r>
              <a:rPr lang="ru-RU" sz="3000" b="1" dirty="0" smtClean="0">
                <a:solidFill>
                  <a:schemeClr val="accent2"/>
                </a:solidFill>
              </a:rPr>
              <a:t>по </a:t>
            </a:r>
            <a:r>
              <a:rPr lang="ru-RU" sz="3000" b="1" dirty="0">
                <a:solidFill>
                  <a:schemeClr val="accent2"/>
                </a:solidFill>
              </a:rPr>
              <a:t>социально-демографическим проблемам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997569" y="2060576"/>
            <a:ext cx="1606062" cy="14904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 dirty="0">
                <a:solidFill>
                  <a:schemeClr val="tx2"/>
                </a:solidFill>
                <a:latin typeface="Times New Roman" pitchFamily="18" charset="0"/>
              </a:rPr>
              <a:t>ИСПОЛЬЗОВАНИЕ  СУТОЧНОГО ФОНДА  ВРЕМЕНИ НАСЕЛЕНИЕМ</a:t>
            </a:r>
          </a:p>
          <a:p>
            <a:pPr algn="ctr" eaLnBrk="1" hangingPunct="1">
              <a:spcBef>
                <a:spcPct val="50000"/>
              </a:spcBef>
            </a:pPr>
            <a:endParaRPr lang="ru-RU" sz="9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15000"/>
              </a:spcBef>
            </a:pP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2014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 – 10 тыс. домохозяйств,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2019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 1 РАЗ в 5 ЛЕТ – 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45 тыс. домохозяйств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536224" y="2062163"/>
            <a:ext cx="1798027" cy="13534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>
                <a:solidFill>
                  <a:schemeClr val="tx2"/>
                </a:solidFill>
                <a:latin typeface="Times New Roman" pitchFamily="18" charset="0"/>
              </a:rPr>
              <a:t>ПОВЕДЕНЧЕСКИЕ ФАКТОРЫ ВЛИЯЮЩИЕ НА СОСТОЯНИЕ ЗДОРОВЬЯ НАСЕЛЕНИЯ</a:t>
            </a:r>
            <a:br>
              <a:rPr lang="ru-RU" sz="1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0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5000"/>
              </a:spcBef>
            </a:pPr>
            <a:r>
              <a:rPr lang="ru-RU" sz="900">
                <a:solidFill>
                  <a:schemeClr val="tx2"/>
                </a:solidFill>
                <a:latin typeface="Times New Roman" pitchFamily="18" charset="0"/>
              </a:rPr>
              <a:t>с 2013 г.</a:t>
            </a:r>
            <a:r>
              <a:rPr lang="en-US" sz="900">
                <a:solidFill>
                  <a:schemeClr val="tx2"/>
                </a:solidFill>
                <a:latin typeface="Times New Roman" pitchFamily="18" charset="0"/>
              </a:rPr>
              <a:t> </a:t>
            </a:r>
            <a:br>
              <a:rPr lang="en-US" sz="9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>
                <a:solidFill>
                  <a:schemeClr val="tx2"/>
                </a:solidFill>
                <a:latin typeface="Times New Roman" pitchFamily="18" charset="0"/>
              </a:rPr>
              <a:t>1 РАЗ в 5 ЛЕТ – </a:t>
            </a:r>
            <a:br>
              <a:rPr lang="ru-RU" sz="9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>
                <a:solidFill>
                  <a:schemeClr val="tx2"/>
                </a:solidFill>
                <a:latin typeface="Times New Roman" pitchFamily="18" charset="0"/>
              </a:rPr>
              <a:t>15 тыс. домохозяйств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334250" y="2063750"/>
            <a:ext cx="1540119" cy="133113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>
                <a:solidFill>
                  <a:schemeClr val="tx2"/>
                </a:solidFill>
                <a:latin typeface="Times New Roman" pitchFamily="18" charset="0"/>
              </a:rPr>
              <a:t>РАЦИОН ПИТАНИЯ НАСЕЛЕНИЯ</a:t>
            </a:r>
            <a:r>
              <a:rPr lang="en-US" sz="10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10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000" b="1">
                <a:solidFill>
                  <a:schemeClr val="tx2"/>
                </a:solidFill>
                <a:latin typeface="Times New Roman" pitchFamily="18" charset="0"/>
              </a:rPr>
            </a:br>
            <a:endParaRPr lang="en-US" sz="1000" b="1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9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9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>
                <a:solidFill>
                  <a:schemeClr val="tx2"/>
                </a:solidFill>
                <a:latin typeface="Times New Roman" pitchFamily="18" charset="0"/>
              </a:rPr>
              <a:t>с 2013 г. </a:t>
            </a:r>
            <a:br>
              <a:rPr lang="ru-RU" sz="9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>
                <a:solidFill>
                  <a:schemeClr val="tx2"/>
                </a:solidFill>
                <a:latin typeface="Times New Roman" pitchFamily="18" charset="0"/>
              </a:rPr>
              <a:t>1 РАЗ в 5 ЛЕТ – </a:t>
            </a:r>
            <a:r>
              <a:rPr lang="en-US" sz="9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9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>
                <a:solidFill>
                  <a:schemeClr val="tx2"/>
                </a:solidFill>
                <a:latin typeface="Times New Roman" pitchFamily="18" charset="0"/>
              </a:rPr>
              <a:t>45 тыс. домохозяйств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712424" y="1265237"/>
            <a:ext cx="80713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300" b="1">
                <a:solidFill>
                  <a:schemeClr val="tx2"/>
                </a:solidFill>
                <a:latin typeface="Arial Black" pitchFamily="34" charset="0"/>
              </a:rPr>
              <a:t>УСЛОВИЯ ПРОЖИВАНИЯ И ОБРАЗ ЖИЗНИ НАСЕЛЕНИЯ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723900" y="2068513"/>
            <a:ext cx="1863969" cy="16535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 dirty="0">
                <a:solidFill>
                  <a:schemeClr val="tx2"/>
                </a:solidFill>
                <a:latin typeface="Times New Roman" pitchFamily="18" charset="0"/>
              </a:rPr>
              <a:t>УСЛОВИЯ ЖИЗНИ НАСЕЛЕНИЯ</a:t>
            </a:r>
            <a:r>
              <a:rPr lang="ru-RU" sz="1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ru-RU" sz="9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2011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 – 10 тыс. </a:t>
            </a:r>
          </a:p>
          <a:p>
            <a:pPr algn="ctr" eaLnBrk="1" hangingPunct="1">
              <a:spcBef>
                <a:spcPct val="5000"/>
              </a:spcBef>
            </a:pP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домохозяйств,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2014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en-US" sz="9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 1 РАЗ В 2 ГОДА – 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60 тыс. домохозяйств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sz="9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2305050" y="2068513"/>
            <a:ext cx="1692519" cy="14457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 dirty="0">
                <a:solidFill>
                  <a:schemeClr val="tx2"/>
                </a:solidFill>
                <a:latin typeface="Times New Roman" pitchFamily="18" charset="0"/>
              </a:rPr>
              <a:t>РЕПРОДУКТИВНЫЕ ПЛАНЫ НАСЕЛЕНИЯ</a:t>
            </a:r>
          </a:p>
          <a:p>
            <a:pPr algn="ctr" eaLnBrk="1" hangingPunct="1">
              <a:spcBef>
                <a:spcPct val="50000"/>
              </a:spcBef>
            </a:pPr>
            <a:endParaRPr lang="ru-RU" sz="9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2012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 – 10 тыс. </a:t>
            </a:r>
          </a:p>
          <a:p>
            <a:pPr algn="ctr" eaLnBrk="1" hangingPunct="1">
              <a:spcBef>
                <a:spcPct val="5000"/>
              </a:spcBef>
            </a:pP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домохозяйств,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2017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  1 РАЗ в 5 ЛЕТ – 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15 тыс. домохозяйств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628651" y="3789364"/>
            <a:ext cx="338650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300" b="1" dirty="0">
                <a:solidFill>
                  <a:schemeClr val="tx2"/>
                </a:solidFill>
                <a:latin typeface="Arial Black" pitchFamily="34" charset="0"/>
              </a:rPr>
              <a:t>ДОХОДЫ  НАСЕЛЕНИЯ И УЧАСТИЕ В СОЦИАЛЬНЫХ ПРОГРАММАХ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  <a:t>в 20</a:t>
            </a:r>
            <a:r>
              <a:rPr lang="en-US" sz="1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1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  <a:t>. – 10 тыс. домохозяйств, </a:t>
            </a:r>
            <a:r>
              <a:rPr lang="en-US" sz="10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0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</a:rPr>
              <a:t>ЕЖЕГОДНО </a:t>
            </a:r>
            <a: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</a:rPr>
              <a:t>2014</a:t>
            </a:r>
            <a:r>
              <a:rPr lang="en-US" sz="1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  <a:t>. – </a:t>
            </a:r>
            <a:r>
              <a:rPr lang="en-US" sz="10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0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  <a:t>45 тыс. домохозяйств,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</a:rPr>
              <a:t>2017</a:t>
            </a:r>
            <a:r>
              <a:rPr lang="en-US" sz="1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  <a:t>. 1 РАЗ В 5 ЛЕТ – 160 тыс. домохозяйств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756139" y="5445126"/>
            <a:ext cx="3433397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300" b="1" dirty="0">
                <a:solidFill>
                  <a:schemeClr val="tx2"/>
                </a:solidFill>
                <a:latin typeface="Arial Black" pitchFamily="34" charset="0"/>
              </a:rPr>
              <a:t>КАЧЕСТВО И ДОСТУПНОСТЬ СОЦИАЛЬНЫХ УСЛУГ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2013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 – 10 тыс. домохозяйств,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2015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  1 РАЗ в 2 ГОДА – 48 тыс.  домохозяйств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4399085" y="4581526"/>
            <a:ext cx="1510812" cy="14234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 dirty="0">
                <a:solidFill>
                  <a:schemeClr val="tx2"/>
                </a:solidFill>
                <a:latin typeface="Times New Roman" pitchFamily="18" charset="0"/>
              </a:rPr>
              <a:t>ИСПОЛЬЗОВАНИЕ ТРУДА МИГРАНТОВ</a:t>
            </a:r>
            <a:br>
              <a:rPr lang="ru-RU" sz="10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1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1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2014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  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1 РАЗ в 5 ЛЕТ – 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 100 тыс. домохозяйств</a:t>
            </a:r>
            <a: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5795597" y="4581525"/>
            <a:ext cx="1862503" cy="143116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000" b="1" dirty="0">
                <a:solidFill>
                  <a:schemeClr val="tx2"/>
                </a:solidFill>
                <a:latin typeface="Times New Roman" pitchFamily="18" charset="0"/>
              </a:rPr>
              <a:t>ТРУДОУСТРОЙСТВО ВЫПУСКНИКОВ УЧРЕЖДЕНИЙ ПРОФЕССИОНАЛЬНОГО ОБРАЗОВАНИЯ</a:t>
            </a:r>
            <a:br>
              <a:rPr lang="ru-RU" sz="10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900" b="1" i="1" dirty="0">
                <a:solidFill>
                  <a:schemeClr val="tx2"/>
                </a:solidFill>
                <a:latin typeface="Arial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2016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000" dirty="0">
                <a:solidFill>
                  <a:schemeClr val="tx2"/>
                </a:solidFill>
                <a:latin typeface="Times New Roman" pitchFamily="18" charset="0"/>
              </a:rPr>
              <a:t>1 РАЗ в 5 ЛЕТ</a:t>
            </a:r>
            <a:r>
              <a:rPr lang="en-US" sz="1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/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100 тыс. домохозяйств,</a:t>
            </a:r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4538297" y="3756025"/>
            <a:ext cx="433460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3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1300" dirty="0">
                <a:solidFill>
                  <a:schemeClr val="tx2"/>
                </a:solidFill>
                <a:latin typeface="Arial Black" pitchFamily="34" charset="0"/>
              </a:rPr>
              <a:t>ИНТЕГРАЦИОННЫЕ ПРОЦЕССЫ</a:t>
            </a:r>
            <a:br>
              <a:rPr lang="ru-RU" sz="1300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300" dirty="0">
                <a:solidFill>
                  <a:schemeClr val="tx2"/>
                </a:solidFill>
                <a:latin typeface="Arial Black" pitchFamily="34" charset="0"/>
              </a:rPr>
              <a:t>НА РЫНКЕ ТРУДА</a:t>
            </a:r>
            <a:r>
              <a:rPr lang="ru-RU" sz="13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br>
              <a:rPr lang="ru-RU" sz="1300" dirty="0">
                <a:solidFill>
                  <a:srgbClr val="7030A0"/>
                </a:solidFill>
                <a:latin typeface="Arial Black" pitchFamily="34" charset="0"/>
              </a:rPr>
            </a:br>
            <a:endParaRPr lang="ru-RU" sz="1000" b="1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7451481" y="4581525"/>
            <a:ext cx="1436077" cy="127727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000" b="1" dirty="0">
                <a:solidFill>
                  <a:schemeClr val="tx2"/>
                </a:solidFill>
                <a:latin typeface="Times New Roman" pitchFamily="18" charset="0"/>
              </a:rPr>
              <a:t>УЧАСТИЕ НАСЕЛЕНИЯ В НЕПРЕРЫВНОМ ОБРАЗОВАНИИ</a:t>
            </a:r>
            <a:r>
              <a:rPr lang="ru-RU" sz="1000" b="1" i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000" b="1" i="1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sz="1000" b="1" i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2015</a:t>
            </a:r>
            <a:r>
              <a:rPr lang="en-US" sz="9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br>
              <a:rPr lang="ru-RU" sz="9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1 РАЗ в 5 ЛЕТ</a:t>
            </a:r>
            <a:r>
              <a:rPr lang="en-US" sz="9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/>
            <a:r>
              <a:rPr lang="ru-RU" sz="900" dirty="0">
                <a:solidFill>
                  <a:schemeClr val="tx2"/>
                </a:solidFill>
                <a:latin typeface="Times New Roman" pitchFamily="18" charset="0"/>
              </a:rPr>
              <a:t>100 тыс. домохозяйств</a:t>
            </a:r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584671" y="1196752"/>
            <a:ext cx="8267700" cy="244827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684336" y="3716338"/>
            <a:ext cx="3577003" cy="14414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684336" y="5300663"/>
            <a:ext cx="3577003" cy="13636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4426928" y="3716339"/>
            <a:ext cx="4545623" cy="29368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71992" cy="72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5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rme 2"/>
          <p:cNvSpPr>
            <a:spLocks/>
          </p:cNvSpPr>
          <p:nvPr/>
        </p:nvSpPr>
        <p:spPr bwMode="auto">
          <a:xfrm>
            <a:off x="460547" y="1412776"/>
            <a:ext cx="806526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4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Основные этапы организации статистического наблюдения </a:t>
            </a:r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US" sz="4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4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за </a:t>
            </a:r>
            <a:r>
              <a:rPr lang="ru-RU" sz="4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потребительскими ценами</a:t>
            </a:r>
            <a:endParaRPr lang="fr-CA" sz="4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621" y="548680"/>
            <a:ext cx="8848867" cy="535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libri (Основной текст)"/>
              </a:rPr>
              <a:t>Отбор населенных пунктов, в которых организуется наблюдение за потребительскими ценами </a:t>
            </a:r>
            <a:b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libri (Основной текст)"/>
              </a:rPr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libri (Основной текст)"/>
              </a:rPr>
              <a:t>на товары и услуги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tx2">
                  <a:lumMod val="50000"/>
                </a:schemeClr>
              </a:solidFill>
              <a:latin typeface="Calibri (Основной текст)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600" dirty="0" smtClean="0">
                <a:latin typeface="Calibri (Основной текст)"/>
              </a:rPr>
              <a:t>Основные </a:t>
            </a:r>
            <a:r>
              <a:rPr lang="ru-RU" sz="2600" dirty="0">
                <a:latin typeface="Calibri (Основной текст)"/>
              </a:rPr>
              <a:t>критерии </a:t>
            </a:r>
            <a:r>
              <a:rPr lang="ru-RU" sz="2600" dirty="0" smtClean="0">
                <a:latin typeface="Calibri (Основной текст)"/>
              </a:rPr>
              <a:t>отбора:</a:t>
            </a:r>
            <a:endParaRPr lang="ru-RU" sz="2600" dirty="0">
              <a:latin typeface="Calibri (Основной текст)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latin typeface="Calibri (Основной текст)"/>
              </a:rPr>
              <a:t>От 2 до 4 городов в субъекте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latin typeface="Calibri (Основной текст)"/>
              </a:rPr>
              <a:t>Расположение в разных частях города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latin typeface="Calibri (Основной текст)"/>
              </a:rPr>
              <a:t>В городах должны присутствовать все товары и услуги, </a:t>
            </a:r>
            <a:r>
              <a:rPr lang="ru-RU" sz="2600" dirty="0" smtClean="0">
                <a:latin typeface="Calibri (Основной текст)"/>
              </a:rPr>
              <a:t>отобранные </a:t>
            </a:r>
            <a:r>
              <a:rPr lang="ru-RU" sz="2600" dirty="0">
                <a:latin typeface="Calibri (Основной текст)"/>
              </a:rPr>
              <a:t>для наблюдения 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latin typeface="Calibri (Основной текст)"/>
              </a:rPr>
              <a:t>Численность городского населения в отобранных для наблюдения </a:t>
            </a:r>
            <a:r>
              <a:rPr lang="ru-RU" sz="2600" dirty="0" smtClean="0">
                <a:latin typeface="Calibri (Основной текст)"/>
              </a:rPr>
              <a:t>городах </a:t>
            </a:r>
            <a:r>
              <a:rPr lang="ru-RU" sz="2600" dirty="0">
                <a:latin typeface="Calibri (Основной текст)"/>
              </a:rPr>
              <a:t>должна составлять </a:t>
            </a:r>
            <a:r>
              <a:rPr lang="en-US" sz="2600" dirty="0" smtClean="0">
                <a:latin typeface="Calibri (Основной текст)"/>
              </a:rPr>
              <a:t/>
            </a:r>
            <a:br>
              <a:rPr lang="en-US" sz="2600" dirty="0" smtClean="0">
                <a:latin typeface="Calibri (Основной текст)"/>
              </a:rPr>
            </a:br>
            <a:r>
              <a:rPr lang="ru-RU" sz="2600" dirty="0" smtClean="0">
                <a:latin typeface="Calibri (Основной текст)"/>
              </a:rPr>
              <a:t>не </a:t>
            </a:r>
            <a:r>
              <a:rPr lang="ru-RU" sz="2600" dirty="0">
                <a:latin typeface="Calibri (Основной текст)"/>
              </a:rPr>
              <a:t>менее 35 % городского населения субъекта</a:t>
            </a:r>
          </a:p>
        </p:txBody>
      </p:sp>
    </p:spTree>
    <p:extLst>
      <p:ext uri="{BB962C8B-B14F-4D97-AF65-F5344CB8AC3E}">
        <p14:creationId xmlns:p14="http://schemas.microsoft.com/office/powerpoint/2010/main" val="24768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9" y="1561257"/>
            <a:ext cx="8948737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66838" y="3645024"/>
            <a:ext cx="63373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ru-RU" sz="2500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Пермском крае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мониторинг 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цен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 тарифов включены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города:</a:t>
            </a:r>
            <a:endParaRPr lang="ru-RU" sz="25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Пермь</a:t>
            </a:r>
            <a:endParaRPr lang="ru-RU" sz="25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Березники</a:t>
            </a:r>
            <a:endParaRPr lang="ru-RU" sz="25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Чайковский</a:t>
            </a:r>
            <a:endParaRPr lang="ru-RU" sz="25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Кудымкар</a:t>
            </a:r>
            <a:endParaRPr lang="ru-RU" sz="25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34625" y="191651"/>
            <a:ext cx="7925631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 России в мониторинг цен и тарифов включены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: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83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субъекта РФ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271 город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Диаграмма 1"/>
          <p:cNvGraphicFramePr>
            <a:graphicFrameLocks/>
          </p:cNvGraphicFramePr>
          <p:nvPr/>
        </p:nvGraphicFramePr>
        <p:xfrm>
          <a:off x="1770063" y="2528888"/>
          <a:ext cx="7240587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7242676" imgH="3792041" progId="Excel.Chart.8">
                  <p:embed/>
                </p:oleObj>
              </mc:Choice>
              <mc:Fallback>
                <p:oleObj r:id="rId4" imgW="7242676" imgH="379204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2528888"/>
                        <a:ext cx="7240587" cy="379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CBF281-0387-472B-8DB8-CDE72FFB2DBE}" type="slidenum">
              <a:rPr lang="ru-RU" smtClean="0"/>
              <a:pPr eaLnBrk="1" hangingPunct="1">
                <a:defRPr/>
              </a:pPr>
              <a:t>19</a:t>
            </a:fld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86859">
            <a:off x="5322888" y="2547938"/>
            <a:ext cx="10223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0363" y="5059363"/>
            <a:ext cx="5032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4538" y="4849813"/>
            <a:ext cx="5715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5563" y="4110038"/>
            <a:ext cx="115411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51500" y="3687763"/>
            <a:ext cx="7826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53138" y="3009900"/>
            <a:ext cx="9842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0638" y="5553075"/>
            <a:ext cx="7143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68875" y="5272088"/>
            <a:ext cx="6826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70625" y="5643563"/>
            <a:ext cx="6540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27700" y="5573713"/>
            <a:ext cx="650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07138" y="51482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97363" y="4689475"/>
            <a:ext cx="8683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19550" y="4140200"/>
            <a:ext cx="7143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41763" y="3122613"/>
            <a:ext cx="8477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867150" y="3705225"/>
            <a:ext cx="92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705350" y="3870325"/>
            <a:ext cx="6064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3123329">
            <a:off x="3954463" y="4956175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857750" y="2697163"/>
            <a:ext cx="61436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542088" y="3556000"/>
            <a:ext cx="5238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589588" y="4479925"/>
            <a:ext cx="9207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ая прямоугольная выноска 29"/>
          <p:cNvSpPr/>
          <p:nvPr/>
        </p:nvSpPr>
        <p:spPr>
          <a:xfrm>
            <a:off x="306388" y="3370263"/>
            <a:ext cx="1944687" cy="576262"/>
          </a:xfrm>
          <a:prstGeom prst="wedgeRoundRectCallout">
            <a:avLst>
              <a:gd name="adj1" fmla="val 72559"/>
              <a:gd name="adj2" fmla="val 74998"/>
              <a:gd name="adj3" fmla="val 16667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600" b="1">
                <a:solidFill>
                  <a:srgbClr val="953735"/>
                </a:solidFill>
              </a:rPr>
              <a:t>Продовольственные товары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6575425" y="2425700"/>
            <a:ext cx="2366963" cy="576263"/>
          </a:xfrm>
          <a:prstGeom prst="wedgeRoundRectCallout">
            <a:avLst>
              <a:gd name="adj1" fmla="val -21181"/>
              <a:gd name="adj2" fmla="val 252866"/>
              <a:gd name="adj3" fmla="val 16667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600" b="1">
                <a:solidFill>
                  <a:srgbClr val="953735"/>
                </a:solidFill>
              </a:rPr>
              <a:t>Непродовольственные товары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2747962" y="5960202"/>
            <a:ext cx="1300163" cy="360362"/>
          </a:xfrm>
          <a:prstGeom prst="wedgeRoundRectCallout">
            <a:avLst>
              <a:gd name="adj1" fmla="val 164480"/>
              <a:gd name="adj2" fmla="val -22060"/>
              <a:gd name="adj3" fmla="val 16667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600" b="1">
                <a:solidFill>
                  <a:srgbClr val="953735"/>
                </a:solidFill>
              </a:rPr>
              <a:t>Услуги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93763" y="4289425"/>
            <a:ext cx="1079500" cy="496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cs typeface="Calibri" pitchFamily="34" charset="0"/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666038" y="3146425"/>
            <a:ext cx="7207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cs typeface="Calibri" pitchFamily="34" charset="0"/>
              </a:rPr>
              <a:t>292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87675" y="6283325"/>
            <a:ext cx="106045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cs typeface="Calibri" pitchFamily="34" charset="0"/>
              </a:rPr>
              <a:t>117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484438" y="3284538"/>
            <a:ext cx="38766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6" name="TextBox 2"/>
          <p:cNvSpPr txBox="1">
            <a:spLocks noChangeArrowheads="1"/>
          </p:cNvSpPr>
          <p:nvPr/>
        </p:nvSpPr>
        <p:spPr bwMode="auto">
          <a:xfrm>
            <a:off x="349250" y="260350"/>
            <a:ext cx="87947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Набор товаров и услуг состоит из трёх крупных групп: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Продовольственные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товары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Непродовольственные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товары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Услуги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населению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2013году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по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городу Перми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 наблюдение включено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537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товаров и услуг.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других городах края, включённых в мониторинг цен, наблюдение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за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ценами и тарифами ведётся по сокращенному перечню товаров и услуг.</a:t>
            </a:r>
          </a:p>
        </p:txBody>
      </p:sp>
      <p:pic>
        <p:nvPicPr>
          <p:cNvPr id="3" name="Рисунок 32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484438" y="3284538"/>
            <a:ext cx="38766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6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ИНДЕКС ПРОМЫШЛЕННОГО ПРОИЗВОДСТВА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(январь-декабрь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201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года; предварительные данные;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сопоставимых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ценах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% к предыдущему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году)</a:t>
            </a:r>
            <a:r>
              <a:rPr lang="ru-RU" sz="3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93895930"/>
              </p:ext>
            </p:extLst>
          </p:nvPr>
        </p:nvGraphicFramePr>
        <p:xfrm>
          <a:off x="251520" y="1556792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01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5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32585"/>
              </p:ext>
            </p:extLst>
          </p:nvPr>
        </p:nvGraphicFramePr>
        <p:xfrm>
          <a:off x="467544" y="1916832"/>
          <a:ext cx="8229600" cy="38709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72408"/>
                <a:gridCol w="2448272"/>
                <a:gridCol w="210892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Россия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Пермский край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ВСЕГО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100,6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100,6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продовольственные товары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101,0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101,1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непродовольственные товары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100,3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100,4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услуги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100,5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</a:rPr>
                        <a:t>100,0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9723" name="Rectangle 98"/>
          <p:cNvSpPr>
            <a:spLocks noChangeArrowheads="1"/>
          </p:cNvSpPr>
          <p:nvPr/>
        </p:nvSpPr>
        <p:spPr bwMode="auto">
          <a:xfrm>
            <a:off x="467544" y="620688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</a:rPr>
              <a:t>Индекс потребительских цен в январе 2014 </a:t>
            </a:r>
            <a:r>
              <a:rPr lang="ru-RU" sz="2800" b="1" dirty="0" smtClean="0">
                <a:solidFill>
                  <a:srgbClr val="003366"/>
                </a:solidFill>
              </a:rPr>
              <a:t>года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(процентов)</a:t>
            </a:r>
            <a:endParaRPr lang="ru-RU" sz="28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ИНДЕКСЫ ПРОИЗВОДСТВА ПРОДУКЦИИ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СЕЛЬСКОГО ХОЗЯЙСТВА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(в хозяйствах всех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категорий;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предварительные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данные;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январь-декабрь 2013 года; 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сопоставимых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ценах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% к предыдущему году)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2089141"/>
              </p:ext>
            </p:extLst>
          </p:nvPr>
        </p:nvGraphicFramePr>
        <p:xfrm>
          <a:off x="323528" y="1988840"/>
          <a:ext cx="8568952" cy="457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4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ВВОД 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В ДЕЙСТВИЕ ЖИЛЫХ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ДОМОВ в ПФО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(январь-декабрь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2013  года;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тыс.кв.м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.)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25496431"/>
              </p:ext>
            </p:extLst>
          </p:nvPr>
        </p:nvGraphicFramePr>
        <p:xfrm>
          <a:off x="251520" y="1052736"/>
          <a:ext cx="8640960" cy="558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0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40966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ИНДИКАТОРЫ УРОВНЯ ЖИЗНИ НАСЕЛЕНИЯ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(рублей)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72160805"/>
              </p:ext>
            </p:extLst>
          </p:nvPr>
        </p:nvGraphicFramePr>
        <p:xfrm>
          <a:off x="323528" y="1412776"/>
          <a:ext cx="8496944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0406" y="618836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2013 год - предварительные итоги,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носят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оценочный характер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0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ИНДЕКС ПОТРЕБИТЕЛЬСКИХ ЦЕН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(декабрь 2013 года в процентах к декабрю 2012 года)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97966446"/>
              </p:ext>
            </p:extLst>
          </p:nvPr>
        </p:nvGraphicFramePr>
        <p:xfrm>
          <a:off x="179512" y="1484784"/>
          <a:ext cx="8712968" cy="514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73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</a:rPr>
              <a:t>ЧИСЛО РОДИВШИХСЯ, УМЕРШИХ</a:t>
            </a:r>
            <a:br>
              <a:rPr lang="ru-RU" sz="3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(январь-декабрь 2013 года; предварительные данные; человек)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55684082"/>
              </p:ext>
            </p:extLst>
          </p:nvPr>
        </p:nvGraphicFramePr>
        <p:xfrm>
          <a:off x="179512" y="1484784"/>
          <a:ext cx="8712968" cy="514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-35818" y="1412776"/>
            <a:ext cx="9144000" cy="338437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ФЕДЕРАЛЬНОЕ СТАТИСТИЧЕСКОЕ НАБЛЮДЕНИЕ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«СОЦИАЛЬНО-ДЕМОГРАФИЧЕСКОЕ ОБСЛЕДОВАНИЕ 2015 ГОДА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МИКРОПЕРЕПИСЬ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1265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0518" y="116632"/>
            <a:ext cx="8643970" cy="972108"/>
            <a:chOff x="973339" y="70345"/>
            <a:chExt cx="6994894" cy="24906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973339" y="70345"/>
              <a:ext cx="6994894" cy="249063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985497" y="82503"/>
              <a:ext cx="6970578" cy="224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+mj-lt"/>
                </a:rPr>
                <a:t>ДАТА ПРОВЕДЕНИЯ ПЕРЕПИСИ</a:t>
              </a:r>
              <a:endParaRPr lang="ru-RU" sz="32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95722" y="1343188"/>
            <a:ext cx="8705919" cy="1804502"/>
            <a:chOff x="4078417" y="181454"/>
            <a:chExt cx="4573661" cy="618738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078417" y="181456"/>
              <a:ext cx="4533035" cy="618738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119043" y="181454"/>
              <a:ext cx="4533035" cy="6187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</a:pPr>
              <a:r>
                <a:rPr lang="ru-RU" sz="6000" b="1" kern="1200" baseline="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 часов </a:t>
              </a:r>
              <a:br>
                <a:rPr lang="ru-RU" sz="6000" b="1" kern="1200" baseline="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ru-RU" sz="6000" b="1" kern="1200" baseline="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 октября 2015 года</a:t>
              </a:r>
              <a:endParaRPr lang="ru-RU" sz="3600" b="1" kern="12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3851" y="3609019"/>
            <a:ext cx="8643970" cy="972108"/>
            <a:chOff x="973339" y="70345"/>
            <a:chExt cx="6994894" cy="24906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73339" y="70345"/>
              <a:ext cx="6994894" cy="249063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85497" y="82503"/>
              <a:ext cx="6970578" cy="224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+mj-lt"/>
                </a:rPr>
                <a:t>ПЕРИОД ПРОВЕДЕНИЯ ПЕРЕПИСИ</a:t>
              </a:r>
              <a:endParaRPr lang="ru-RU" sz="32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50164" y="4797153"/>
            <a:ext cx="9252000" cy="1804502"/>
            <a:chOff x="4018421" y="181454"/>
            <a:chExt cx="4678337" cy="618738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078417" y="181456"/>
              <a:ext cx="4533035" cy="618738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018421" y="181454"/>
              <a:ext cx="4678337" cy="6187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</a:pPr>
              <a:r>
                <a:rPr lang="ru-RU" sz="6000" b="1" kern="1200" baseline="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ru-RU" sz="6000" b="1" kern="1200" baseline="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1-31 октября 2015 года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4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379</Words>
  <Application>Microsoft Office PowerPoint</Application>
  <PresentationFormat>Экран (4:3)</PresentationFormat>
  <Paragraphs>138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Диаграмма Microsoft Excel</vt:lpstr>
      <vt:lpstr>ПЕРМСКИЙ КРАЙ – ПРЕДВАРИТЕЛЬНЫЕ ИТОГИ 2013 ГОДА</vt:lpstr>
      <vt:lpstr> ИНДЕКС ПРОМЫШЛЕННОГО ПРОИЗВОДСТВА (январь-декабрь 2013 года; предварительные данные; в сопоставимых ценах в % к предыдущему году) </vt:lpstr>
      <vt:lpstr>  ИНДЕКСЫ ПРОИЗВОДСТВА ПРОДУКЦИИ  СЕЛЬСКОГО ХОЗЯЙСТВА  (в хозяйствах всех категорий; предварительные данные; январь-декабрь 2013 года; в сопоставимых ценах  в % к предыдущему году) </vt:lpstr>
      <vt:lpstr>ВВОД В ДЕЙСТВИЕ ЖИЛЫХ ДОМОВ в ПФО (январь-декабрь 2013  года; тыс.кв.м.) </vt:lpstr>
      <vt:lpstr> ИНДИКАТОРЫ УРОВНЯ ЖИЗНИ НАСЕЛЕНИЯ (рублей) </vt:lpstr>
      <vt:lpstr>ИНДЕКС ПОТРЕБИТЕЛЬСКИХ ЦЕН (декабрь 2013 года в процентах к декабрю 2012 года)</vt:lpstr>
      <vt:lpstr>ЧИСЛО РОДИВШИХСЯ, УМЕРШИХ (январь-декабрь 2013 года; предварительные данные; человек)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P59_MorozovaEG</dc:creator>
  <cp:lastModifiedBy>P59_MorozovaEG</cp:lastModifiedBy>
  <cp:revision>62</cp:revision>
  <dcterms:created xsi:type="dcterms:W3CDTF">2013-02-12T07:43:50Z</dcterms:created>
  <dcterms:modified xsi:type="dcterms:W3CDTF">2014-02-19T03:40:04Z</dcterms:modified>
</cp:coreProperties>
</file>