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895" r:id="rId1"/>
  </p:sldMasterIdLst>
  <p:notesMasterIdLst>
    <p:notesMasterId r:id="rId29"/>
  </p:notesMasterIdLst>
  <p:sldIdLst>
    <p:sldId id="309" r:id="rId2"/>
    <p:sldId id="277" r:id="rId3"/>
    <p:sldId id="363" r:id="rId4"/>
    <p:sldId id="357" r:id="rId5"/>
    <p:sldId id="356" r:id="rId6"/>
    <p:sldId id="366" r:id="rId7"/>
    <p:sldId id="385" r:id="rId8"/>
    <p:sldId id="381" r:id="rId9"/>
    <p:sldId id="382" r:id="rId10"/>
    <p:sldId id="383" r:id="rId11"/>
    <p:sldId id="341" r:id="rId12"/>
    <p:sldId id="369" r:id="rId13"/>
    <p:sldId id="370" r:id="rId14"/>
    <p:sldId id="371" r:id="rId15"/>
    <p:sldId id="372" r:id="rId16"/>
    <p:sldId id="373" r:id="rId17"/>
    <p:sldId id="374" r:id="rId18"/>
    <p:sldId id="375" r:id="rId19"/>
    <p:sldId id="376" r:id="rId20"/>
    <p:sldId id="377" r:id="rId21"/>
    <p:sldId id="378" r:id="rId22"/>
    <p:sldId id="379" r:id="rId23"/>
    <p:sldId id="380" r:id="rId24"/>
    <p:sldId id="384" r:id="rId25"/>
    <p:sldId id="360" r:id="rId26"/>
    <p:sldId id="361" r:id="rId27"/>
    <p:sldId id="362" r:id="rId28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DCBD2"/>
    <a:srgbClr val="F81D06"/>
    <a:srgbClr val="FFFF99"/>
    <a:srgbClr val="41A5E9"/>
    <a:srgbClr val="6600FF"/>
    <a:srgbClr val="FF9966"/>
    <a:srgbClr val="660066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13" autoAdjust="0"/>
    <p:restoredTop sz="85390" autoAdjust="0"/>
  </p:normalViewPr>
  <p:slideViewPr>
    <p:cSldViewPr>
      <p:cViewPr varScale="1">
        <p:scale>
          <a:sx n="117" d="100"/>
          <a:sy n="117" d="100"/>
        </p:scale>
        <p:origin x="-18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A3D43F-42B0-4115-9696-FBE524545BB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B20A4B-2F50-4B5D-BBEF-F2EC7A6A892A}">
      <dgm:prSet phldrT="[Текст]" custT="1"/>
      <dgm:spPr/>
      <dgm:t>
        <a:bodyPr/>
        <a:lstStyle/>
        <a:p>
          <a:r>
            <a:rPr lang="ru-RU" sz="1600" b="1" spc="-30" dirty="0" smtClean="0">
              <a:solidFill>
                <a:srgbClr val="C00000"/>
              </a:solidFill>
              <a:latin typeface="+mn-lt"/>
            </a:rPr>
            <a:t>Процессная инновация</a:t>
          </a:r>
          <a:r>
            <a:rPr lang="ru-RU" sz="1600" b="1" spc="-30" dirty="0" smtClean="0">
              <a:solidFill>
                <a:srgbClr val="002060"/>
              </a:solidFill>
              <a:latin typeface="+mn-lt"/>
            </a:rPr>
            <a:t> - конечный результат инновационной деятельности, получивший воплощение в виде нового или усовершенствованного </a:t>
          </a:r>
          <a:br>
            <a:rPr lang="ru-RU" sz="1600" b="1" spc="-30" dirty="0" smtClean="0">
              <a:solidFill>
                <a:srgbClr val="002060"/>
              </a:solidFill>
              <a:latin typeface="+mn-lt"/>
            </a:rPr>
          </a:br>
          <a:r>
            <a:rPr lang="ru-RU" sz="1600" b="1" spc="-30" dirty="0" smtClean="0">
              <a:solidFill>
                <a:srgbClr val="C00000"/>
              </a:solidFill>
              <a:latin typeface="+mn-lt"/>
            </a:rPr>
            <a:t>бизнес-процесса</a:t>
          </a:r>
          <a:r>
            <a:rPr lang="ru-RU" sz="1600" b="1" spc="-30" dirty="0" smtClean="0">
              <a:solidFill>
                <a:srgbClr val="002060"/>
              </a:solidFill>
              <a:latin typeface="+mn-lt"/>
            </a:rPr>
            <a:t>, значительно отличающегося от предыдущего соответствующего бизнес-процесса организации и используемого в практической деятельности</a:t>
          </a:r>
          <a:endParaRPr lang="ru-RU" sz="1600" b="1" dirty="0"/>
        </a:p>
      </dgm:t>
    </dgm:pt>
    <dgm:pt modelId="{8C0BA96F-AF91-43E8-855E-4F44318E5DCC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+mn-lt"/>
            </a:rPr>
            <a:t>Продуктовая инновация </a:t>
          </a:r>
          <a:r>
            <a:rPr lang="ru-RU" sz="1600" b="1" dirty="0" smtClean="0">
              <a:solidFill>
                <a:srgbClr val="002060"/>
              </a:solidFill>
              <a:latin typeface="+mn-lt"/>
            </a:rPr>
            <a:t>- конечный результат инновационной деятельности, получивший воплощение в виде нового или усовершенствованного </a:t>
          </a:r>
          <a:r>
            <a:rPr lang="ru-RU" sz="1600" b="1" dirty="0" smtClean="0">
              <a:solidFill>
                <a:srgbClr val="C00000"/>
              </a:solidFill>
              <a:latin typeface="+mn-lt"/>
            </a:rPr>
            <a:t>продукта</a:t>
          </a:r>
          <a:r>
            <a:rPr lang="ru-RU" sz="1600" b="1" dirty="0" smtClean="0">
              <a:solidFill>
                <a:srgbClr val="002060"/>
              </a:solidFill>
              <a:latin typeface="+mn-lt"/>
            </a:rPr>
            <a:t> (товара, услуги),  уже внедренного на рынке и значительно отличающегося </a:t>
          </a:r>
          <a:br>
            <a:rPr lang="ru-RU" sz="1600" b="1" dirty="0" smtClean="0">
              <a:solidFill>
                <a:srgbClr val="002060"/>
              </a:solidFill>
              <a:latin typeface="+mn-lt"/>
            </a:rPr>
          </a:br>
          <a:r>
            <a:rPr lang="ru-RU" sz="1600" b="1" dirty="0" smtClean="0">
              <a:solidFill>
                <a:srgbClr val="002060"/>
              </a:solidFill>
              <a:latin typeface="+mn-lt"/>
            </a:rPr>
            <a:t>от продуктов, производившихся организацией ранее</a:t>
          </a:r>
          <a:endParaRPr lang="ru-RU" sz="1600" b="1" dirty="0"/>
        </a:p>
      </dgm:t>
    </dgm:pt>
    <dgm:pt modelId="{BC115231-392C-4EFB-ABEB-181DF4A04E0A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+mn-lt"/>
            </a:rPr>
            <a:t>Инновации  </a:t>
          </a:r>
          <a:r>
            <a:rPr lang="ru-RU" sz="1600" b="1" dirty="0" smtClean="0">
              <a:latin typeface="+mn-lt"/>
            </a:rPr>
            <a:t>- </a:t>
          </a:r>
          <a:r>
            <a:rPr lang="ru-RU" sz="1600" b="1" dirty="0" smtClean="0">
              <a:solidFill>
                <a:srgbClr val="000066"/>
              </a:solidFill>
              <a:latin typeface="+mn-lt"/>
            </a:rPr>
            <a:t>внедренные на рынке новые или усовершенствованные продукты (товары, услуги), которые значительно отличаются от продуктов, производившихся организацией ранее, внедренные в практику новые или усовершенствованные </a:t>
          </a:r>
          <a:br>
            <a:rPr lang="ru-RU" sz="1600" b="1" dirty="0" smtClean="0">
              <a:solidFill>
                <a:srgbClr val="000066"/>
              </a:solidFill>
              <a:latin typeface="+mn-lt"/>
            </a:rPr>
          </a:br>
          <a:r>
            <a:rPr lang="ru-RU" sz="1600" b="1" dirty="0" smtClean="0">
              <a:solidFill>
                <a:srgbClr val="000066"/>
              </a:solidFill>
              <a:latin typeface="+mn-lt"/>
            </a:rPr>
            <a:t>бизнес-процессы, которые значительно отличаются от предыдущих соответствующих бизнес-процессов, используемых в организации</a:t>
          </a:r>
          <a:endParaRPr lang="ru-RU" sz="1600" b="1" dirty="0"/>
        </a:p>
      </dgm:t>
    </dgm:pt>
    <dgm:pt modelId="{D69A6BCF-0912-4C0C-B236-D540F8A3964C}" type="sibTrans" cxnId="{55A7CB74-47F8-4C38-A94B-10D0AEBC17C7}">
      <dgm:prSet/>
      <dgm:spPr/>
      <dgm:t>
        <a:bodyPr/>
        <a:lstStyle/>
        <a:p>
          <a:endParaRPr lang="ru-RU"/>
        </a:p>
      </dgm:t>
    </dgm:pt>
    <dgm:pt modelId="{BB06AB6D-B0CC-4D6C-8AC9-FC6F305CB2BC}" type="parTrans" cxnId="{55A7CB74-47F8-4C38-A94B-10D0AEBC17C7}">
      <dgm:prSet/>
      <dgm:spPr/>
      <dgm:t>
        <a:bodyPr/>
        <a:lstStyle/>
        <a:p>
          <a:endParaRPr lang="ru-RU"/>
        </a:p>
      </dgm:t>
    </dgm:pt>
    <dgm:pt modelId="{7ECEA48C-E9D1-4A4B-B3DF-DE99DCD9ED8D}" type="sibTrans" cxnId="{AD9F2BB3-12AD-4FDE-8BD1-37DAE320F78A}">
      <dgm:prSet/>
      <dgm:spPr/>
      <dgm:t>
        <a:bodyPr/>
        <a:lstStyle/>
        <a:p>
          <a:endParaRPr lang="ru-RU"/>
        </a:p>
      </dgm:t>
    </dgm:pt>
    <dgm:pt modelId="{78445951-52D9-47DC-9C4D-E48BA875A230}" type="parTrans" cxnId="{AD9F2BB3-12AD-4FDE-8BD1-37DAE320F78A}">
      <dgm:prSet/>
      <dgm:spPr/>
      <dgm:t>
        <a:bodyPr/>
        <a:lstStyle/>
        <a:p>
          <a:endParaRPr lang="ru-RU"/>
        </a:p>
      </dgm:t>
    </dgm:pt>
    <dgm:pt modelId="{8354CFA7-278C-4E89-8B35-AFC37B339FDC}" type="sibTrans" cxnId="{A6241BB4-16EB-420E-AB12-6124698951BF}">
      <dgm:prSet/>
      <dgm:spPr/>
      <dgm:t>
        <a:bodyPr/>
        <a:lstStyle/>
        <a:p>
          <a:endParaRPr lang="ru-RU"/>
        </a:p>
      </dgm:t>
    </dgm:pt>
    <dgm:pt modelId="{7FF9FA2A-D4FA-4E93-B1E9-EA37FCB760D1}" type="parTrans" cxnId="{A6241BB4-16EB-420E-AB12-6124698951BF}">
      <dgm:prSet/>
      <dgm:spPr/>
      <dgm:t>
        <a:bodyPr/>
        <a:lstStyle/>
        <a:p>
          <a:endParaRPr lang="ru-RU"/>
        </a:p>
      </dgm:t>
    </dgm:pt>
    <dgm:pt modelId="{580470C1-7931-451E-91BB-5E11096BCEA3}" type="pres">
      <dgm:prSet presAssocID="{8DA3D43F-42B0-4115-9696-FBE524545BB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5B4C094-0E28-450E-ADCB-2BF93AB302F8}" type="pres">
      <dgm:prSet presAssocID="{BC115231-392C-4EFB-ABEB-181DF4A04E0A}" presName="hierRoot1" presStyleCnt="0"/>
      <dgm:spPr/>
    </dgm:pt>
    <dgm:pt modelId="{84E35F47-C8FE-444B-A624-01F83B4AB071}" type="pres">
      <dgm:prSet presAssocID="{BC115231-392C-4EFB-ABEB-181DF4A04E0A}" presName="composite" presStyleCnt="0"/>
      <dgm:spPr/>
    </dgm:pt>
    <dgm:pt modelId="{A959AEC4-8A51-4B4F-B92B-655201B9AF96}" type="pres">
      <dgm:prSet presAssocID="{BC115231-392C-4EFB-ABEB-181DF4A04E0A}" presName="background" presStyleLbl="node0" presStyleIdx="0" presStyleCnt="1"/>
      <dgm:spPr/>
    </dgm:pt>
    <dgm:pt modelId="{89822B2E-5DEF-4CAB-85CF-FC46393E267E}" type="pres">
      <dgm:prSet presAssocID="{BC115231-392C-4EFB-ABEB-181DF4A04E0A}" presName="text" presStyleLbl="fgAcc0" presStyleIdx="0" presStyleCnt="1" custScaleX="140684" custScaleY="1127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C93638-5BD7-4C29-9F91-D202E9A78284}" type="pres">
      <dgm:prSet presAssocID="{BC115231-392C-4EFB-ABEB-181DF4A04E0A}" presName="hierChild2" presStyleCnt="0"/>
      <dgm:spPr/>
    </dgm:pt>
    <dgm:pt modelId="{99338E7F-B4D1-4538-A9AA-49553159F142}" type="pres">
      <dgm:prSet presAssocID="{7FF9FA2A-D4FA-4E93-B1E9-EA37FCB760D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BC262AB-A440-4847-9172-8F362E5B4E6E}" type="pres">
      <dgm:prSet presAssocID="{8C0BA96F-AF91-43E8-855E-4F44318E5DCC}" presName="hierRoot2" presStyleCnt="0"/>
      <dgm:spPr/>
    </dgm:pt>
    <dgm:pt modelId="{2EFDCB60-FBA7-4F8A-8A38-FC7D03B01BA2}" type="pres">
      <dgm:prSet presAssocID="{8C0BA96F-AF91-43E8-855E-4F44318E5DCC}" presName="composite2" presStyleCnt="0"/>
      <dgm:spPr/>
    </dgm:pt>
    <dgm:pt modelId="{FEA20C75-6F80-4B37-8E00-C9B4926BD28C}" type="pres">
      <dgm:prSet presAssocID="{8C0BA96F-AF91-43E8-855E-4F44318E5DCC}" presName="background2" presStyleLbl="node2" presStyleIdx="0" presStyleCnt="2"/>
      <dgm:spPr/>
    </dgm:pt>
    <dgm:pt modelId="{F459C835-621A-4B4E-991D-EDF2F8047932}" type="pres">
      <dgm:prSet presAssocID="{8C0BA96F-AF91-43E8-855E-4F44318E5DCC}" presName="text2" presStyleLbl="fgAcc2" presStyleIdx="0" presStyleCnt="2" custScaleX="106331" custScaleY="1067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DFB6E3-5009-4886-9D5C-B606265D6D3F}" type="pres">
      <dgm:prSet presAssocID="{8C0BA96F-AF91-43E8-855E-4F44318E5DCC}" presName="hierChild3" presStyleCnt="0"/>
      <dgm:spPr/>
    </dgm:pt>
    <dgm:pt modelId="{1E37470D-7D8A-4317-B3CC-ABAD4A161A4F}" type="pres">
      <dgm:prSet presAssocID="{78445951-52D9-47DC-9C4D-E48BA875A230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62D29BC-8D95-4985-9CC6-12F493461F3E}" type="pres">
      <dgm:prSet presAssocID="{56B20A4B-2F50-4B5D-BBEF-F2EC7A6A892A}" presName="hierRoot2" presStyleCnt="0"/>
      <dgm:spPr/>
    </dgm:pt>
    <dgm:pt modelId="{7ECDA5CE-68BC-440D-A637-C0A855745F87}" type="pres">
      <dgm:prSet presAssocID="{56B20A4B-2F50-4B5D-BBEF-F2EC7A6A892A}" presName="composite2" presStyleCnt="0"/>
      <dgm:spPr/>
    </dgm:pt>
    <dgm:pt modelId="{91FF040B-0D9B-49A1-9962-C7DDC8F0F083}" type="pres">
      <dgm:prSet presAssocID="{56B20A4B-2F50-4B5D-BBEF-F2EC7A6A892A}" presName="background2" presStyleLbl="node2" presStyleIdx="1" presStyleCnt="2"/>
      <dgm:spPr/>
    </dgm:pt>
    <dgm:pt modelId="{64ECEF81-1654-4825-B09E-036090F13692}" type="pres">
      <dgm:prSet presAssocID="{56B20A4B-2F50-4B5D-BBEF-F2EC7A6A892A}" presName="text2" presStyleLbl="fgAcc2" presStyleIdx="1" presStyleCnt="2" custScaleX="106583" custScaleY="1075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342732-4727-4969-A8D6-D6179431674B}" type="pres">
      <dgm:prSet presAssocID="{56B20A4B-2F50-4B5D-BBEF-F2EC7A6A892A}" presName="hierChild3" presStyleCnt="0"/>
      <dgm:spPr/>
    </dgm:pt>
  </dgm:ptLst>
  <dgm:cxnLst>
    <dgm:cxn modelId="{B36F9A8F-95A6-4A8F-BF00-27CE4EE932C5}" type="presOf" srcId="{7FF9FA2A-D4FA-4E93-B1E9-EA37FCB760D1}" destId="{99338E7F-B4D1-4538-A9AA-49553159F142}" srcOrd="0" destOrd="0" presId="urn:microsoft.com/office/officeart/2005/8/layout/hierarchy1"/>
    <dgm:cxn modelId="{BF5B18E9-A56A-47A1-BC3A-4D75AD0E7FA9}" type="presOf" srcId="{78445951-52D9-47DC-9C4D-E48BA875A230}" destId="{1E37470D-7D8A-4317-B3CC-ABAD4A161A4F}" srcOrd="0" destOrd="0" presId="urn:microsoft.com/office/officeart/2005/8/layout/hierarchy1"/>
    <dgm:cxn modelId="{C1834A6C-E249-4D02-AF6A-7D8BCA341FEE}" type="presOf" srcId="{8DA3D43F-42B0-4115-9696-FBE524545BB2}" destId="{580470C1-7931-451E-91BB-5E11096BCEA3}" srcOrd="0" destOrd="0" presId="urn:microsoft.com/office/officeart/2005/8/layout/hierarchy1"/>
    <dgm:cxn modelId="{A6241BB4-16EB-420E-AB12-6124698951BF}" srcId="{BC115231-392C-4EFB-ABEB-181DF4A04E0A}" destId="{8C0BA96F-AF91-43E8-855E-4F44318E5DCC}" srcOrd="0" destOrd="0" parTransId="{7FF9FA2A-D4FA-4E93-B1E9-EA37FCB760D1}" sibTransId="{8354CFA7-278C-4E89-8B35-AFC37B339FDC}"/>
    <dgm:cxn modelId="{BEA4AA45-9844-46FA-AC30-F98BFF910DE3}" type="presOf" srcId="{8C0BA96F-AF91-43E8-855E-4F44318E5DCC}" destId="{F459C835-621A-4B4E-991D-EDF2F8047932}" srcOrd="0" destOrd="0" presId="urn:microsoft.com/office/officeart/2005/8/layout/hierarchy1"/>
    <dgm:cxn modelId="{AD9F2BB3-12AD-4FDE-8BD1-37DAE320F78A}" srcId="{BC115231-392C-4EFB-ABEB-181DF4A04E0A}" destId="{56B20A4B-2F50-4B5D-BBEF-F2EC7A6A892A}" srcOrd="1" destOrd="0" parTransId="{78445951-52D9-47DC-9C4D-E48BA875A230}" sibTransId="{7ECEA48C-E9D1-4A4B-B3DF-DE99DCD9ED8D}"/>
    <dgm:cxn modelId="{DE52D235-43DA-4431-8C5D-87A630CE25DE}" type="presOf" srcId="{56B20A4B-2F50-4B5D-BBEF-F2EC7A6A892A}" destId="{64ECEF81-1654-4825-B09E-036090F13692}" srcOrd="0" destOrd="0" presId="urn:microsoft.com/office/officeart/2005/8/layout/hierarchy1"/>
    <dgm:cxn modelId="{03A5A925-00E8-4EAF-B51D-F1725A7677DB}" type="presOf" srcId="{BC115231-392C-4EFB-ABEB-181DF4A04E0A}" destId="{89822B2E-5DEF-4CAB-85CF-FC46393E267E}" srcOrd="0" destOrd="0" presId="urn:microsoft.com/office/officeart/2005/8/layout/hierarchy1"/>
    <dgm:cxn modelId="{55A7CB74-47F8-4C38-A94B-10D0AEBC17C7}" srcId="{8DA3D43F-42B0-4115-9696-FBE524545BB2}" destId="{BC115231-392C-4EFB-ABEB-181DF4A04E0A}" srcOrd="0" destOrd="0" parTransId="{BB06AB6D-B0CC-4D6C-8AC9-FC6F305CB2BC}" sibTransId="{D69A6BCF-0912-4C0C-B236-D540F8A3964C}"/>
    <dgm:cxn modelId="{14F9284C-6E85-43FC-8DCE-7480F8470C54}" type="presParOf" srcId="{580470C1-7931-451E-91BB-5E11096BCEA3}" destId="{05B4C094-0E28-450E-ADCB-2BF93AB302F8}" srcOrd="0" destOrd="0" presId="urn:microsoft.com/office/officeart/2005/8/layout/hierarchy1"/>
    <dgm:cxn modelId="{9A448461-F1F6-4D18-BBE3-43822C731599}" type="presParOf" srcId="{05B4C094-0E28-450E-ADCB-2BF93AB302F8}" destId="{84E35F47-C8FE-444B-A624-01F83B4AB071}" srcOrd="0" destOrd="0" presId="urn:microsoft.com/office/officeart/2005/8/layout/hierarchy1"/>
    <dgm:cxn modelId="{D816355E-F061-461F-A096-C1F936F25CB8}" type="presParOf" srcId="{84E35F47-C8FE-444B-A624-01F83B4AB071}" destId="{A959AEC4-8A51-4B4F-B92B-655201B9AF96}" srcOrd="0" destOrd="0" presId="urn:microsoft.com/office/officeart/2005/8/layout/hierarchy1"/>
    <dgm:cxn modelId="{F50C99D6-8AEC-4A3B-B0E6-6815786D773A}" type="presParOf" srcId="{84E35F47-C8FE-444B-A624-01F83B4AB071}" destId="{89822B2E-5DEF-4CAB-85CF-FC46393E267E}" srcOrd="1" destOrd="0" presId="urn:microsoft.com/office/officeart/2005/8/layout/hierarchy1"/>
    <dgm:cxn modelId="{7399549A-8DB5-4249-B093-F81F01850250}" type="presParOf" srcId="{05B4C094-0E28-450E-ADCB-2BF93AB302F8}" destId="{D4C93638-5BD7-4C29-9F91-D202E9A78284}" srcOrd="1" destOrd="0" presId="urn:microsoft.com/office/officeart/2005/8/layout/hierarchy1"/>
    <dgm:cxn modelId="{BCA7B66A-2DEA-4DB8-B1EF-C31974E43814}" type="presParOf" srcId="{D4C93638-5BD7-4C29-9F91-D202E9A78284}" destId="{99338E7F-B4D1-4538-A9AA-49553159F142}" srcOrd="0" destOrd="0" presId="urn:microsoft.com/office/officeart/2005/8/layout/hierarchy1"/>
    <dgm:cxn modelId="{52EF0077-603D-42EF-86B2-AC1601712923}" type="presParOf" srcId="{D4C93638-5BD7-4C29-9F91-D202E9A78284}" destId="{FBC262AB-A440-4847-9172-8F362E5B4E6E}" srcOrd="1" destOrd="0" presId="urn:microsoft.com/office/officeart/2005/8/layout/hierarchy1"/>
    <dgm:cxn modelId="{D3DD5284-BC48-4721-8D00-0537F6B75162}" type="presParOf" srcId="{FBC262AB-A440-4847-9172-8F362E5B4E6E}" destId="{2EFDCB60-FBA7-4F8A-8A38-FC7D03B01BA2}" srcOrd="0" destOrd="0" presId="urn:microsoft.com/office/officeart/2005/8/layout/hierarchy1"/>
    <dgm:cxn modelId="{4CEDF3AC-EDCD-456B-82A4-F2698F59B775}" type="presParOf" srcId="{2EFDCB60-FBA7-4F8A-8A38-FC7D03B01BA2}" destId="{FEA20C75-6F80-4B37-8E00-C9B4926BD28C}" srcOrd="0" destOrd="0" presId="urn:microsoft.com/office/officeart/2005/8/layout/hierarchy1"/>
    <dgm:cxn modelId="{4A2BBB10-C196-4890-B5C1-8D0A12CA1453}" type="presParOf" srcId="{2EFDCB60-FBA7-4F8A-8A38-FC7D03B01BA2}" destId="{F459C835-621A-4B4E-991D-EDF2F8047932}" srcOrd="1" destOrd="0" presId="urn:microsoft.com/office/officeart/2005/8/layout/hierarchy1"/>
    <dgm:cxn modelId="{41283353-062A-4CAC-B2BA-A5C5CE746D35}" type="presParOf" srcId="{FBC262AB-A440-4847-9172-8F362E5B4E6E}" destId="{04DFB6E3-5009-4886-9D5C-B606265D6D3F}" srcOrd="1" destOrd="0" presId="urn:microsoft.com/office/officeart/2005/8/layout/hierarchy1"/>
    <dgm:cxn modelId="{295C4246-B84B-4568-9556-79C73F0097A7}" type="presParOf" srcId="{D4C93638-5BD7-4C29-9F91-D202E9A78284}" destId="{1E37470D-7D8A-4317-B3CC-ABAD4A161A4F}" srcOrd="2" destOrd="0" presId="urn:microsoft.com/office/officeart/2005/8/layout/hierarchy1"/>
    <dgm:cxn modelId="{17C2CA5E-4A89-4667-A0F1-1EC166EA8CF4}" type="presParOf" srcId="{D4C93638-5BD7-4C29-9F91-D202E9A78284}" destId="{E62D29BC-8D95-4985-9CC6-12F493461F3E}" srcOrd="3" destOrd="0" presId="urn:microsoft.com/office/officeart/2005/8/layout/hierarchy1"/>
    <dgm:cxn modelId="{38828A03-CDA0-4484-8D33-80A1C8232BF9}" type="presParOf" srcId="{E62D29BC-8D95-4985-9CC6-12F493461F3E}" destId="{7ECDA5CE-68BC-440D-A637-C0A855745F87}" srcOrd="0" destOrd="0" presId="urn:microsoft.com/office/officeart/2005/8/layout/hierarchy1"/>
    <dgm:cxn modelId="{E0AA51BB-0ECA-405C-85CF-C929B253F479}" type="presParOf" srcId="{7ECDA5CE-68BC-440D-A637-C0A855745F87}" destId="{91FF040B-0D9B-49A1-9962-C7DDC8F0F083}" srcOrd="0" destOrd="0" presId="urn:microsoft.com/office/officeart/2005/8/layout/hierarchy1"/>
    <dgm:cxn modelId="{733144EE-B84B-4E36-8BD0-9916C29963BE}" type="presParOf" srcId="{7ECDA5CE-68BC-440D-A637-C0A855745F87}" destId="{64ECEF81-1654-4825-B09E-036090F13692}" srcOrd="1" destOrd="0" presId="urn:microsoft.com/office/officeart/2005/8/layout/hierarchy1"/>
    <dgm:cxn modelId="{FC3BF7F4-8675-42FF-9582-BEFD47091735}" type="presParOf" srcId="{E62D29BC-8D95-4985-9CC6-12F493461F3E}" destId="{E5342732-4727-4969-A8D6-D6179431674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CFFBCB-B5A2-49C9-9A2D-E375098FE90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B4F939-7E58-4CBC-917A-D7386C16409C}">
      <dgm:prSet phldrT="[Текст]" phldr="1" custT="1"/>
      <dgm:spPr/>
      <dgm:t>
        <a:bodyPr/>
        <a:lstStyle/>
        <a:p>
          <a:endParaRPr lang="ru-RU" sz="1100" dirty="0"/>
        </a:p>
      </dgm:t>
    </dgm:pt>
    <dgm:pt modelId="{9DF3CEE8-B299-439E-8775-2E1CE1F68D30}" type="parTrans" cxnId="{06EA1EEE-2349-4114-B2ED-BC8BDC6BFB0F}">
      <dgm:prSet/>
      <dgm:spPr/>
      <dgm:t>
        <a:bodyPr/>
        <a:lstStyle/>
        <a:p>
          <a:endParaRPr lang="ru-RU"/>
        </a:p>
      </dgm:t>
    </dgm:pt>
    <dgm:pt modelId="{9178865B-6B2E-417D-A5F8-782DCEBEEDC7}" type="sibTrans" cxnId="{06EA1EEE-2349-4114-B2ED-BC8BDC6BFB0F}">
      <dgm:prSet/>
      <dgm:spPr/>
      <dgm:t>
        <a:bodyPr/>
        <a:lstStyle/>
        <a:p>
          <a:endParaRPr lang="ru-RU"/>
        </a:p>
      </dgm:t>
    </dgm:pt>
    <dgm:pt modelId="{7A9A3E37-4E2A-4F75-8AE0-E33FBB913E54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C00000"/>
              </a:solidFill>
              <a:latin typeface="+mn-lt"/>
            </a:rPr>
            <a:t>методы производства и разработки товаров и услуг, методов ведения и разработки сельскохозяйственного производства</a:t>
          </a:r>
          <a:r>
            <a:rPr lang="ru-RU" sz="1100" b="1" dirty="0" smtClean="0">
              <a:solidFill>
                <a:srgbClr val="C00000"/>
              </a:solidFill>
              <a:latin typeface="+mn-lt"/>
            </a:rPr>
            <a:t> </a:t>
          </a:r>
          <a:r>
            <a:rPr lang="ru-RU" sz="1100" dirty="0" smtClean="0">
              <a:solidFill>
                <a:srgbClr val="002060"/>
              </a:solidFill>
              <a:latin typeface="+mn-lt"/>
            </a:rPr>
            <a:t>(</a:t>
          </a:r>
          <a:r>
            <a:rPr lang="ru-RU" sz="1100" i="1" dirty="0" smtClean="0">
              <a:solidFill>
                <a:srgbClr val="002060"/>
              </a:solidFill>
              <a:latin typeface="+mn-lt"/>
            </a:rPr>
            <a:t>запуск нового автоматизированного оборудования на производственной линии или систем </a:t>
          </a:r>
          <a:r>
            <a:rPr lang="ru-RU" sz="1100" i="1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компьютерного проектирования для разработки продукции; внедрение систем навигации для транспортных услуг; использование автоматической системы управления контроля температуры, освещения, полива, внесения удобрений)</a:t>
          </a:r>
          <a:endParaRPr lang="ru-RU" sz="1100" dirty="0"/>
        </a:p>
      </dgm:t>
    </dgm:pt>
    <dgm:pt modelId="{F0845AC9-152D-4ECE-8C6E-E4448C4F810E}" type="parTrans" cxnId="{31B18758-F4E0-4A7B-A404-5E9F6393DDB3}">
      <dgm:prSet/>
      <dgm:spPr/>
      <dgm:t>
        <a:bodyPr/>
        <a:lstStyle/>
        <a:p>
          <a:endParaRPr lang="ru-RU"/>
        </a:p>
      </dgm:t>
    </dgm:pt>
    <dgm:pt modelId="{8EF22D1A-6EF2-4E55-8E03-E2D63DF9012C}" type="sibTrans" cxnId="{31B18758-F4E0-4A7B-A404-5E9F6393DDB3}">
      <dgm:prSet/>
      <dgm:spPr/>
      <dgm:t>
        <a:bodyPr/>
        <a:lstStyle/>
        <a:p>
          <a:endParaRPr lang="ru-RU"/>
        </a:p>
      </dgm:t>
    </dgm:pt>
    <dgm:pt modelId="{B60D2161-6A7E-4A40-A510-82973379B07C}">
      <dgm:prSet phldrT="[Текст]" phldr="1" custT="1"/>
      <dgm:spPr/>
      <dgm:t>
        <a:bodyPr/>
        <a:lstStyle/>
        <a:p>
          <a:endParaRPr lang="ru-RU" sz="1100" dirty="0"/>
        </a:p>
      </dgm:t>
    </dgm:pt>
    <dgm:pt modelId="{ACC23B8F-55C1-4E14-855B-C9D3A4BD2A0C}" type="parTrans" cxnId="{90291A7A-AF5D-45A8-9BA3-7D8B04638BA0}">
      <dgm:prSet/>
      <dgm:spPr/>
      <dgm:t>
        <a:bodyPr/>
        <a:lstStyle/>
        <a:p>
          <a:endParaRPr lang="ru-RU"/>
        </a:p>
      </dgm:t>
    </dgm:pt>
    <dgm:pt modelId="{82B68055-E5CD-4FCC-85E4-A2CBAAF9120E}" type="sibTrans" cxnId="{90291A7A-AF5D-45A8-9BA3-7D8B04638BA0}">
      <dgm:prSet/>
      <dgm:spPr/>
      <dgm:t>
        <a:bodyPr/>
        <a:lstStyle/>
        <a:p>
          <a:endParaRPr lang="ru-RU"/>
        </a:p>
      </dgm:t>
    </dgm:pt>
    <dgm:pt modelId="{52ED4044-DBBE-49E0-BF52-4A9657C583C4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C00000"/>
              </a:solidFill>
              <a:latin typeface="+mn-lt"/>
              <a:ea typeface="+mn-ea"/>
              <a:cs typeface="+mn-cs"/>
            </a:rPr>
            <a:t>методы логистики, поставок и распределения сырья, материалов, комплектующих, товаров и услуг</a:t>
          </a:r>
          <a:r>
            <a:rPr lang="ru-RU" sz="1100" b="1" dirty="0" smtClean="0">
              <a:solidFill>
                <a:srgbClr val="C00000"/>
              </a:solidFill>
              <a:latin typeface="+mn-lt"/>
              <a:ea typeface="+mn-ea"/>
              <a:cs typeface="+mn-cs"/>
            </a:rPr>
            <a:t> </a:t>
          </a:r>
          <a:r>
            <a:rPr lang="ru-RU" sz="110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(</a:t>
          </a:r>
          <a:r>
            <a:rPr lang="ru-RU" sz="1100" i="1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внедрение систем отслеживания товаров, основанных на штрих-кодах или активной радиоидентификации (RFID); внедрение современного программного обеспечения для определения оптимальных маршрутов доставки</a:t>
          </a:r>
          <a:r>
            <a:rPr lang="ru-RU" sz="110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).</a:t>
          </a:r>
          <a:endParaRPr lang="ru-RU" sz="1100" dirty="0"/>
        </a:p>
      </dgm:t>
    </dgm:pt>
    <dgm:pt modelId="{E8041726-AB02-4354-999F-AE76C63011F8}" type="parTrans" cxnId="{4F861A08-817F-4350-A323-F6CEE5D9964F}">
      <dgm:prSet/>
      <dgm:spPr/>
      <dgm:t>
        <a:bodyPr/>
        <a:lstStyle/>
        <a:p>
          <a:endParaRPr lang="ru-RU"/>
        </a:p>
      </dgm:t>
    </dgm:pt>
    <dgm:pt modelId="{8034567C-CC40-4487-A1B7-612B83A3D45D}" type="sibTrans" cxnId="{4F861A08-817F-4350-A323-F6CEE5D9964F}">
      <dgm:prSet/>
      <dgm:spPr/>
      <dgm:t>
        <a:bodyPr/>
        <a:lstStyle/>
        <a:p>
          <a:endParaRPr lang="ru-RU"/>
        </a:p>
      </dgm:t>
    </dgm:pt>
    <dgm:pt modelId="{6EC78324-D482-4402-BBC5-782070D6A82A}">
      <dgm:prSet phldrT="[Текст]" phldr="1" custT="1"/>
      <dgm:spPr/>
      <dgm:t>
        <a:bodyPr/>
        <a:lstStyle/>
        <a:p>
          <a:endParaRPr lang="ru-RU" sz="1100" dirty="0"/>
        </a:p>
      </dgm:t>
    </dgm:pt>
    <dgm:pt modelId="{95A9748A-7335-4B38-8214-556B5E606666}" type="parTrans" cxnId="{5BC69477-9629-4FFA-ABE4-88329C6EB111}">
      <dgm:prSet/>
      <dgm:spPr/>
      <dgm:t>
        <a:bodyPr/>
        <a:lstStyle/>
        <a:p>
          <a:endParaRPr lang="ru-RU"/>
        </a:p>
      </dgm:t>
    </dgm:pt>
    <dgm:pt modelId="{B94D2BB7-477A-44B1-A337-68642825B6F4}" type="sibTrans" cxnId="{5BC69477-9629-4FFA-ABE4-88329C6EB111}">
      <dgm:prSet/>
      <dgm:spPr/>
      <dgm:t>
        <a:bodyPr/>
        <a:lstStyle/>
        <a:p>
          <a:endParaRPr lang="ru-RU"/>
        </a:p>
      </dgm:t>
    </dgm:pt>
    <dgm:pt modelId="{C9C3562D-1A2F-469D-83A8-F4CD8A9E626F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C00000"/>
              </a:solidFill>
              <a:latin typeface="+mn-lt"/>
              <a:ea typeface="+mn-ea"/>
              <a:cs typeface="+mn-cs"/>
            </a:rPr>
            <a:t>методы обработки и/или передачи информации, общие для организации</a:t>
          </a:r>
          <a:r>
            <a:rPr lang="ru-RU" sz="1400" b="1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 </a:t>
          </a:r>
          <a:r>
            <a:rPr lang="ru-RU" sz="110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(</a:t>
          </a:r>
          <a:r>
            <a:rPr lang="ru-RU" sz="1100" i="1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первое внедрение системы электронного документооборота, электронных пропусков; внедрение IP-телефонии с низкой себестоимостью, позволяющей максимально оптимизировать работу офиса и расширить возможности для обработки звонков</a:t>
          </a:r>
          <a:r>
            <a:rPr lang="ru-RU" sz="110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).</a:t>
          </a:r>
          <a:endParaRPr lang="ru-RU" sz="1100" dirty="0"/>
        </a:p>
      </dgm:t>
    </dgm:pt>
    <dgm:pt modelId="{96E72687-F4B2-43FA-8913-F64F4C0EDC76}" type="parTrans" cxnId="{CE188B72-82FC-4519-9B9B-BF736E80B1ED}">
      <dgm:prSet/>
      <dgm:spPr/>
      <dgm:t>
        <a:bodyPr/>
        <a:lstStyle/>
        <a:p>
          <a:endParaRPr lang="ru-RU"/>
        </a:p>
      </dgm:t>
    </dgm:pt>
    <dgm:pt modelId="{2B83FD01-185C-4991-938F-2F67FC125621}" type="sibTrans" cxnId="{CE188B72-82FC-4519-9B9B-BF736E80B1ED}">
      <dgm:prSet/>
      <dgm:spPr/>
      <dgm:t>
        <a:bodyPr/>
        <a:lstStyle/>
        <a:p>
          <a:endParaRPr lang="ru-RU"/>
        </a:p>
      </dgm:t>
    </dgm:pt>
    <dgm:pt modelId="{3B522096-2D6D-4930-A4E5-C4BC4F5B8DAF}">
      <dgm:prSet custT="1"/>
      <dgm:spPr/>
      <dgm:t>
        <a:bodyPr/>
        <a:lstStyle/>
        <a:p>
          <a:endParaRPr lang="ru-RU" sz="1100" dirty="0"/>
        </a:p>
      </dgm:t>
    </dgm:pt>
    <dgm:pt modelId="{7CF309DF-081C-47B8-96C7-8904C1850565}" type="parTrans" cxnId="{EBC5A27B-53ED-45C7-BD75-BB798D190F1F}">
      <dgm:prSet/>
      <dgm:spPr/>
      <dgm:t>
        <a:bodyPr/>
        <a:lstStyle/>
        <a:p>
          <a:endParaRPr lang="ru-RU"/>
        </a:p>
      </dgm:t>
    </dgm:pt>
    <dgm:pt modelId="{D2CFD47C-49B6-48F9-9DCE-9807D25AF730}" type="sibTrans" cxnId="{EBC5A27B-53ED-45C7-BD75-BB798D190F1F}">
      <dgm:prSet/>
      <dgm:spPr/>
      <dgm:t>
        <a:bodyPr/>
        <a:lstStyle/>
        <a:p>
          <a:endParaRPr lang="ru-RU"/>
        </a:p>
      </dgm:t>
    </dgm:pt>
    <dgm:pt modelId="{594003DA-9443-4232-A4D4-9E0414C7851E}">
      <dgm:prSet custT="1"/>
      <dgm:spPr/>
      <dgm:t>
        <a:bodyPr/>
        <a:lstStyle/>
        <a:p>
          <a:endParaRPr lang="ru-RU" sz="1100" dirty="0"/>
        </a:p>
      </dgm:t>
    </dgm:pt>
    <dgm:pt modelId="{3957D11F-1D22-4C90-97AE-F9ACCD67A160}" type="parTrans" cxnId="{FE07539B-EDF4-4529-A853-EC070629C014}">
      <dgm:prSet/>
      <dgm:spPr/>
      <dgm:t>
        <a:bodyPr/>
        <a:lstStyle/>
        <a:p>
          <a:endParaRPr lang="ru-RU"/>
        </a:p>
      </dgm:t>
    </dgm:pt>
    <dgm:pt modelId="{BEF58160-BE51-48A5-8607-8D5C8319EA1C}" type="sibTrans" cxnId="{FE07539B-EDF4-4529-A853-EC070629C014}">
      <dgm:prSet/>
      <dgm:spPr/>
      <dgm:t>
        <a:bodyPr/>
        <a:lstStyle/>
        <a:p>
          <a:endParaRPr lang="ru-RU"/>
        </a:p>
      </dgm:t>
    </dgm:pt>
    <dgm:pt modelId="{729F963E-779F-45AB-94E4-493B7D460496}">
      <dgm:prSet custT="1"/>
      <dgm:spPr/>
      <dgm:t>
        <a:bodyPr/>
        <a:lstStyle/>
        <a:p>
          <a:endParaRPr lang="ru-RU" sz="1100"/>
        </a:p>
      </dgm:t>
    </dgm:pt>
    <dgm:pt modelId="{A980386E-5AAA-4E3F-B211-879A472F11D6}" type="parTrans" cxnId="{6148A526-6F12-4C5C-BECA-E118599E2985}">
      <dgm:prSet/>
      <dgm:spPr/>
      <dgm:t>
        <a:bodyPr/>
        <a:lstStyle/>
        <a:p>
          <a:endParaRPr lang="ru-RU"/>
        </a:p>
      </dgm:t>
    </dgm:pt>
    <dgm:pt modelId="{61AE897D-FC74-4570-A50C-1B4E401FD508}" type="sibTrans" cxnId="{6148A526-6F12-4C5C-BECA-E118599E2985}">
      <dgm:prSet/>
      <dgm:spPr/>
      <dgm:t>
        <a:bodyPr/>
        <a:lstStyle/>
        <a:p>
          <a:endParaRPr lang="ru-RU"/>
        </a:p>
      </dgm:t>
    </dgm:pt>
    <dgm:pt modelId="{69CD4BD4-F377-4E59-8A87-AAA020A32804}">
      <dgm:prSet custT="1"/>
      <dgm:spPr/>
      <dgm:t>
        <a:bodyPr/>
        <a:lstStyle/>
        <a:p>
          <a:endParaRPr lang="ru-RU" sz="1100"/>
        </a:p>
      </dgm:t>
    </dgm:pt>
    <dgm:pt modelId="{65432234-49A6-4ACC-84FE-1E3E58669697}" type="parTrans" cxnId="{FCA3924F-23E8-469C-A059-36A529883921}">
      <dgm:prSet/>
      <dgm:spPr/>
      <dgm:t>
        <a:bodyPr/>
        <a:lstStyle/>
        <a:p>
          <a:endParaRPr lang="ru-RU"/>
        </a:p>
      </dgm:t>
    </dgm:pt>
    <dgm:pt modelId="{BBB8BBD8-263C-400E-9DB7-94C556364FBE}" type="sibTrans" cxnId="{FCA3924F-23E8-469C-A059-36A529883921}">
      <dgm:prSet/>
      <dgm:spPr/>
      <dgm:t>
        <a:bodyPr/>
        <a:lstStyle/>
        <a:p>
          <a:endParaRPr lang="ru-RU"/>
        </a:p>
      </dgm:t>
    </dgm:pt>
    <dgm:pt modelId="{EA3CDED1-C1A0-434B-B6E1-26B9CC806804}">
      <dgm:prSet custT="1"/>
      <dgm:spPr/>
      <dgm:t>
        <a:bodyPr/>
        <a:lstStyle/>
        <a:p>
          <a:r>
            <a:rPr lang="ru-RU" sz="1400" b="1" dirty="0" smtClean="0">
              <a:solidFill>
                <a:srgbClr val="C00000"/>
              </a:solidFill>
              <a:latin typeface="+mn-lt"/>
              <a:ea typeface="+mn-ea"/>
              <a:cs typeface="+mn-cs"/>
            </a:rPr>
            <a:t>методы ведения бизнеса, корпоративного управления, бухгалтерского и финансового учета</a:t>
          </a:r>
          <a:r>
            <a:rPr lang="ru-RU" sz="1100" b="1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 </a:t>
          </a:r>
          <a:r>
            <a:rPr lang="ru-RU" sz="110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(</a:t>
          </a:r>
          <a:r>
            <a:rPr lang="ru-RU" sz="1100" i="1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внедрение впервые специализированных процедур для систем закупок, нового программного обеспечения для бухгалтерского учета или технического обслуживания</a:t>
          </a:r>
          <a:r>
            <a:rPr lang="ru-RU" sz="110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).</a:t>
          </a:r>
          <a:endParaRPr lang="ru-RU" sz="1100" dirty="0"/>
        </a:p>
      </dgm:t>
    </dgm:pt>
    <dgm:pt modelId="{E7E87839-F69A-4154-A2E6-450F66069FAA}" type="parTrans" cxnId="{C354CAA0-F2EC-460D-B09D-258F0DBFF667}">
      <dgm:prSet/>
      <dgm:spPr/>
      <dgm:t>
        <a:bodyPr/>
        <a:lstStyle/>
        <a:p>
          <a:endParaRPr lang="ru-RU"/>
        </a:p>
      </dgm:t>
    </dgm:pt>
    <dgm:pt modelId="{438341DC-C6A1-4BE0-BE2D-E4C659B517F0}" type="sibTrans" cxnId="{C354CAA0-F2EC-460D-B09D-258F0DBFF667}">
      <dgm:prSet/>
      <dgm:spPr/>
      <dgm:t>
        <a:bodyPr/>
        <a:lstStyle/>
        <a:p>
          <a:endParaRPr lang="ru-RU"/>
        </a:p>
      </dgm:t>
    </dgm:pt>
    <dgm:pt modelId="{F36ECC11-B05C-46D2-B5F7-1BC065AEDEDC}">
      <dgm:prSet custT="1"/>
      <dgm:spPr/>
      <dgm:t>
        <a:bodyPr/>
        <a:lstStyle/>
        <a:p>
          <a:r>
            <a:rPr lang="ru-RU" sz="1400" b="1" dirty="0" smtClean="0">
              <a:solidFill>
                <a:srgbClr val="C00000"/>
              </a:solidFill>
              <a:latin typeface="+mn-lt"/>
              <a:ea typeface="+mn-ea"/>
              <a:cs typeface="+mn-cs"/>
            </a:rPr>
            <a:t>практики деловых отношений и внешних связей</a:t>
          </a:r>
          <a:r>
            <a:rPr lang="ru-RU" sz="1100" b="1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 </a:t>
          </a:r>
          <a:r>
            <a:rPr lang="ru-RU" sz="110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(</a:t>
          </a:r>
          <a:r>
            <a:rPr lang="ru-RU" sz="1100" i="1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выделение впервые на аутсорсинг отдельных производственных операций; оборудование помещения для проведения видеоконференций</a:t>
          </a:r>
          <a:r>
            <a:rPr lang="ru-RU" sz="110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)</a:t>
          </a:r>
          <a:endParaRPr lang="ru-RU" sz="1100" dirty="0"/>
        </a:p>
      </dgm:t>
    </dgm:pt>
    <dgm:pt modelId="{266E33A8-2F25-4B1C-8C43-3B6F92F28915}" type="parTrans" cxnId="{F96B3D31-9F97-4875-ADC2-99E7EB3D8017}">
      <dgm:prSet/>
      <dgm:spPr/>
      <dgm:t>
        <a:bodyPr/>
        <a:lstStyle/>
        <a:p>
          <a:endParaRPr lang="ru-RU"/>
        </a:p>
      </dgm:t>
    </dgm:pt>
    <dgm:pt modelId="{0D8362A0-8497-4BD0-9BEB-EDA8C3807E81}" type="sibTrans" cxnId="{F96B3D31-9F97-4875-ADC2-99E7EB3D8017}">
      <dgm:prSet/>
      <dgm:spPr/>
      <dgm:t>
        <a:bodyPr/>
        <a:lstStyle/>
        <a:p>
          <a:endParaRPr lang="ru-RU"/>
        </a:p>
      </dgm:t>
    </dgm:pt>
    <dgm:pt modelId="{DE5DF64D-B971-4E2A-9551-AE0E8C124D25}">
      <dgm:prSet custT="1"/>
      <dgm:spPr/>
      <dgm:t>
        <a:bodyPr/>
        <a:lstStyle/>
        <a:p>
          <a:r>
            <a:rPr lang="ru-RU" sz="1400" b="1" dirty="0" smtClean="0">
              <a:solidFill>
                <a:srgbClr val="C00000"/>
              </a:solidFill>
              <a:latin typeface="+mn-lt"/>
            </a:rPr>
            <a:t>методы управления трудовыми ресурсами </a:t>
          </a:r>
          <a:r>
            <a:rPr lang="ru-RU" sz="1100" dirty="0" smtClean="0">
              <a:latin typeface="+mn-lt"/>
            </a:rPr>
            <a:t>(</a:t>
          </a:r>
          <a:r>
            <a:rPr lang="ru-RU" sz="1100" i="1" dirty="0" smtClean="0">
              <a:latin typeface="+mn-lt"/>
            </a:rPr>
            <a:t>внедрение новой системы обучения (такой как регулярные видеоролики на рабочих местах, описывающие текущие проблемы организации); впервые предоставление сотрудникам медицинского страхования, организация питания за счет фирмы, создание детских садов на базе организаций)</a:t>
          </a:r>
          <a:endParaRPr lang="ru-RU" sz="1100" dirty="0"/>
        </a:p>
      </dgm:t>
    </dgm:pt>
    <dgm:pt modelId="{9A9B84E2-7109-4C09-9129-005ECDD7D971}" type="parTrans" cxnId="{5A45DB71-C10D-4346-A152-F60BE20F6BCA}">
      <dgm:prSet/>
      <dgm:spPr/>
      <dgm:t>
        <a:bodyPr/>
        <a:lstStyle/>
        <a:p>
          <a:endParaRPr lang="ru-RU"/>
        </a:p>
      </dgm:t>
    </dgm:pt>
    <dgm:pt modelId="{DA78BF0C-D38C-4F10-99D9-8BFBF7E990C4}" type="sibTrans" cxnId="{5A45DB71-C10D-4346-A152-F60BE20F6BCA}">
      <dgm:prSet/>
      <dgm:spPr/>
      <dgm:t>
        <a:bodyPr/>
        <a:lstStyle/>
        <a:p>
          <a:endParaRPr lang="ru-RU"/>
        </a:p>
      </dgm:t>
    </dgm:pt>
    <dgm:pt modelId="{E8831A16-5766-4D45-B4E4-EF5DADF3F3EC}">
      <dgm:prSet custT="1"/>
      <dgm:spPr/>
      <dgm:t>
        <a:bodyPr/>
        <a:lstStyle/>
        <a:p>
          <a:r>
            <a:rPr lang="ru-RU" sz="1400" b="1" dirty="0" smtClean="0">
              <a:solidFill>
                <a:srgbClr val="C00000"/>
              </a:solidFill>
              <a:latin typeface="+mn-lt"/>
            </a:rPr>
            <a:t>маркетинговые методы продвижения,  представления и ценообразования товаров</a:t>
          </a:r>
          <a:r>
            <a:rPr lang="ru-RU" sz="1400" b="1" dirty="0" smtClean="0">
              <a:latin typeface="+mn-lt"/>
            </a:rPr>
            <a:t> </a:t>
          </a:r>
          <a:r>
            <a:rPr lang="ru-RU" sz="1100" dirty="0" smtClean="0">
              <a:latin typeface="+mn-lt"/>
            </a:rPr>
            <a:t>(</a:t>
          </a:r>
          <a:r>
            <a:rPr lang="ru-RU" sz="1100" i="1" dirty="0" smtClean="0">
              <a:latin typeface="+mn-lt"/>
            </a:rPr>
            <a:t>первое внедрение в организации онлайн-системы заказов; внедрение новых тарифных планов, тарифных опций на услуги</a:t>
          </a:r>
          <a:r>
            <a:rPr lang="ru-RU" sz="1100" dirty="0" smtClean="0">
              <a:latin typeface="+mn-lt"/>
            </a:rPr>
            <a:t>).</a:t>
          </a:r>
          <a:endParaRPr lang="ru-RU" sz="1100" dirty="0"/>
        </a:p>
      </dgm:t>
    </dgm:pt>
    <dgm:pt modelId="{0F757CCF-7525-492D-A539-886D82DF8D88}" type="parTrans" cxnId="{A24602F6-E9CA-4ABB-9BFE-7CE8E92D512F}">
      <dgm:prSet/>
      <dgm:spPr/>
      <dgm:t>
        <a:bodyPr/>
        <a:lstStyle/>
        <a:p>
          <a:endParaRPr lang="ru-RU"/>
        </a:p>
      </dgm:t>
    </dgm:pt>
    <dgm:pt modelId="{52DEED6E-B79E-470C-931F-1F19FA4B3EF9}" type="sibTrans" cxnId="{A24602F6-E9CA-4ABB-9BFE-7CE8E92D512F}">
      <dgm:prSet/>
      <dgm:spPr/>
      <dgm:t>
        <a:bodyPr/>
        <a:lstStyle/>
        <a:p>
          <a:endParaRPr lang="ru-RU"/>
        </a:p>
      </dgm:t>
    </dgm:pt>
    <dgm:pt modelId="{AEF652E7-E312-450E-B8DD-0FDA3967256A}" type="pres">
      <dgm:prSet presAssocID="{5ACFFBCB-B5A2-49C9-9A2D-E375098FE90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A39940-DED0-4D78-A5A9-55CF6C981543}" type="pres">
      <dgm:prSet presAssocID="{A2B4F939-7E58-4CBC-917A-D7386C16409C}" presName="composite" presStyleCnt="0"/>
      <dgm:spPr/>
    </dgm:pt>
    <dgm:pt modelId="{0C689AB5-B7EE-46D1-BC41-A0DB5C7DDECC}" type="pres">
      <dgm:prSet presAssocID="{A2B4F939-7E58-4CBC-917A-D7386C16409C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621244-CC83-415B-B700-7A66D845575A}" type="pres">
      <dgm:prSet presAssocID="{A2B4F939-7E58-4CBC-917A-D7386C16409C}" presName="descendantText" presStyleLbl="alignAcc1" presStyleIdx="0" presStyleCnt="7" custScaleX="102575" custScaleY="1317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31C431-AF30-4284-8FD2-9A26086D0020}" type="pres">
      <dgm:prSet presAssocID="{9178865B-6B2E-417D-A5F8-782DCEBEEDC7}" presName="sp" presStyleCnt="0"/>
      <dgm:spPr/>
    </dgm:pt>
    <dgm:pt modelId="{13215F28-D3AD-4EDA-886B-03C7DB779DF2}" type="pres">
      <dgm:prSet presAssocID="{B60D2161-6A7E-4A40-A510-82973379B07C}" presName="composite" presStyleCnt="0"/>
      <dgm:spPr/>
    </dgm:pt>
    <dgm:pt modelId="{3CCD374F-DE8F-4782-90B2-6ACAAE0AB899}" type="pres">
      <dgm:prSet presAssocID="{B60D2161-6A7E-4A40-A510-82973379B07C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6D1983-581A-494F-8DCF-B5457D170D17}" type="pres">
      <dgm:prSet presAssocID="{B60D2161-6A7E-4A40-A510-82973379B07C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CDDA21-CCA3-4782-99B9-F0CEF4B951D4}" type="pres">
      <dgm:prSet presAssocID="{82B68055-E5CD-4FCC-85E4-A2CBAAF9120E}" presName="sp" presStyleCnt="0"/>
      <dgm:spPr/>
    </dgm:pt>
    <dgm:pt modelId="{8F02E948-852D-40CB-9FCA-8ACB73088B7E}" type="pres">
      <dgm:prSet presAssocID="{6EC78324-D482-4402-BBC5-782070D6A82A}" presName="composite" presStyleCnt="0"/>
      <dgm:spPr/>
    </dgm:pt>
    <dgm:pt modelId="{CFE9EC33-B99B-403C-83A9-74485B045322}" type="pres">
      <dgm:prSet presAssocID="{6EC78324-D482-4402-BBC5-782070D6A82A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41A02-1D3F-4AB0-B7DA-925EDA7D1D6C}" type="pres">
      <dgm:prSet presAssocID="{6EC78324-D482-4402-BBC5-782070D6A82A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57DEB9-9A1E-4F82-A692-B10E3647A7A1}" type="pres">
      <dgm:prSet presAssocID="{B94D2BB7-477A-44B1-A337-68642825B6F4}" presName="sp" presStyleCnt="0"/>
      <dgm:spPr/>
    </dgm:pt>
    <dgm:pt modelId="{E1B43620-5291-4A95-819B-BE350CC56914}" type="pres">
      <dgm:prSet presAssocID="{3B522096-2D6D-4930-A4E5-C4BC4F5B8DAF}" presName="composite" presStyleCnt="0"/>
      <dgm:spPr/>
    </dgm:pt>
    <dgm:pt modelId="{E075AA16-36EC-490F-902E-07770E8EDA91}" type="pres">
      <dgm:prSet presAssocID="{3B522096-2D6D-4930-A4E5-C4BC4F5B8DAF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8E7028-CA75-4A1A-824D-1AD31A360E0A}" type="pres">
      <dgm:prSet presAssocID="{3B522096-2D6D-4930-A4E5-C4BC4F5B8DAF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A3ED73-72BC-454D-B3BC-2F55C8E30D70}" type="pres">
      <dgm:prSet presAssocID="{D2CFD47C-49B6-48F9-9DCE-9807D25AF730}" presName="sp" presStyleCnt="0"/>
      <dgm:spPr/>
    </dgm:pt>
    <dgm:pt modelId="{4A06DF8A-6CC3-48FD-9ED1-E3F264BE2A90}" type="pres">
      <dgm:prSet presAssocID="{594003DA-9443-4232-A4D4-9E0414C7851E}" presName="composite" presStyleCnt="0"/>
      <dgm:spPr/>
    </dgm:pt>
    <dgm:pt modelId="{A6B75F45-0739-40D2-B525-51B277816CE5}" type="pres">
      <dgm:prSet presAssocID="{594003DA-9443-4232-A4D4-9E0414C7851E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522696-8631-4C25-8261-A37268935558}" type="pres">
      <dgm:prSet presAssocID="{594003DA-9443-4232-A4D4-9E0414C7851E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0A4796-7704-4C22-AFA5-5DE86988EC82}" type="pres">
      <dgm:prSet presAssocID="{BEF58160-BE51-48A5-8607-8D5C8319EA1C}" presName="sp" presStyleCnt="0"/>
      <dgm:spPr/>
    </dgm:pt>
    <dgm:pt modelId="{C8B1DFA9-FAC9-48A3-8200-308374DF5C00}" type="pres">
      <dgm:prSet presAssocID="{729F963E-779F-45AB-94E4-493B7D460496}" presName="composite" presStyleCnt="0"/>
      <dgm:spPr/>
    </dgm:pt>
    <dgm:pt modelId="{0205304A-1463-4238-BFA1-D99B83428707}" type="pres">
      <dgm:prSet presAssocID="{729F963E-779F-45AB-94E4-493B7D460496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B57707-677E-4DF6-8A70-C644BE779793}" type="pres">
      <dgm:prSet presAssocID="{729F963E-779F-45AB-94E4-493B7D460496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D62764-FA43-47A6-9812-80744BF5C02F}" type="pres">
      <dgm:prSet presAssocID="{61AE897D-FC74-4570-A50C-1B4E401FD508}" presName="sp" presStyleCnt="0"/>
      <dgm:spPr/>
    </dgm:pt>
    <dgm:pt modelId="{A7C3C0FC-8659-4B5C-A139-CEC690341C3F}" type="pres">
      <dgm:prSet presAssocID="{69CD4BD4-F377-4E59-8A87-AAA020A32804}" presName="composite" presStyleCnt="0"/>
      <dgm:spPr/>
    </dgm:pt>
    <dgm:pt modelId="{2C0F1539-ACA3-449D-8645-B242F28E7CA6}" type="pres">
      <dgm:prSet presAssocID="{69CD4BD4-F377-4E59-8A87-AAA020A32804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E29B74-1C46-4875-8EB1-3807CC6F62AB}" type="pres">
      <dgm:prSet presAssocID="{69CD4BD4-F377-4E59-8A87-AAA020A32804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2ED0B5-61C4-49B5-8C3B-E88B07E5F7C2}" type="presOf" srcId="{C9C3562D-1A2F-469D-83A8-F4CD8A9E626F}" destId="{AB141A02-1D3F-4AB0-B7DA-925EDA7D1D6C}" srcOrd="0" destOrd="0" presId="urn:microsoft.com/office/officeart/2005/8/layout/chevron2"/>
    <dgm:cxn modelId="{5BC69477-9629-4FFA-ABE4-88329C6EB111}" srcId="{5ACFFBCB-B5A2-49C9-9A2D-E375098FE900}" destId="{6EC78324-D482-4402-BBC5-782070D6A82A}" srcOrd="2" destOrd="0" parTransId="{95A9748A-7335-4B38-8214-556B5E606666}" sibTransId="{B94D2BB7-477A-44B1-A337-68642825B6F4}"/>
    <dgm:cxn modelId="{4F861A08-817F-4350-A323-F6CEE5D9964F}" srcId="{B60D2161-6A7E-4A40-A510-82973379B07C}" destId="{52ED4044-DBBE-49E0-BF52-4A9657C583C4}" srcOrd="0" destOrd="0" parTransId="{E8041726-AB02-4354-999F-AE76C63011F8}" sibTransId="{8034567C-CC40-4487-A1B7-612B83A3D45D}"/>
    <dgm:cxn modelId="{C524970C-C3F6-4BF5-914E-053F3904A10D}" type="presOf" srcId="{7A9A3E37-4E2A-4F75-8AE0-E33FBB913E54}" destId="{FC621244-CC83-415B-B700-7A66D845575A}" srcOrd="0" destOrd="0" presId="urn:microsoft.com/office/officeart/2005/8/layout/chevron2"/>
    <dgm:cxn modelId="{CE188B72-82FC-4519-9B9B-BF736E80B1ED}" srcId="{6EC78324-D482-4402-BBC5-782070D6A82A}" destId="{C9C3562D-1A2F-469D-83A8-F4CD8A9E626F}" srcOrd="0" destOrd="0" parTransId="{96E72687-F4B2-43FA-8913-F64F4C0EDC76}" sibTransId="{2B83FD01-185C-4991-938F-2F67FC125621}"/>
    <dgm:cxn modelId="{62A29BA7-20C8-470A-AABE-A289E0970ED4}" type="presOf" srcId="{6EC78324-D482-4402-BBC5-782070D6A82A}" destId="{CFE9EC33-B99B-403C-83A9-74485B045322}" srcOrd="0" destOrd="0" presId="urn:microsoft.com/office/officeart/2005/8/layout/chevron2"/>
    <dgm:cxn modelId="{EBC5A27B-53ED-45C7-BD75-BB798D190F1F}" srcId="{5ACFFBCB-B5A2-49C9-9A2D-E375098FE900}" destId="{3B522096-2D6D-4930-A4E5-C4BC4F5B8DAF}" srcOrd="3" destOrd="0" parTransId="{7CF309DF-081C-47B8-96C7-8904C1850565}" sibTransId="{D2CFD47C-49B6-48F9-9DCE-9807D25AF730}"/>
    <dgm:cxn modelId="{3061F378-B1A6-4B20-A84E-1D7F7653C155}" type="presOf" srcId="{B60D2161-6A7E-4A40-A510-82973379B07C}" destId="{3CCD374F-DE8F-4782-90B2-6ACAAE0AB899}" srcOrd="0" destOrd="0" presId="urn:microsoft.com/office/officeart/2005/8/layout/chevron2"/>
    <dgm:cxn modelId="{FE07539B-EDF4-4529-A853-EC070629C014}" srcId="{5ACFFBCB-B5A2-49C9-9A2D-E375098FE900}" destId="{594003DA-9443-4232-A4D4-9E0414C7851E}" srcOrd="4" destOrd="0" parTransId="{3957D11F-1D22-4C90-97AE-F9ACCD67A160}" sibTransId="{BEF58160-BE51-48A5-8607-8D5C8319EA1C}"/>
    <dgm:cxn modelId="{D8C370C3-32F9-4525-A8C1-3CED3EE6E6FB}" type="presOf" srcId="{F36ECC11-B05C-46D2-B5F7-1BC065AEDEDC}" destId="{E4522696-8631-4C25-8261-A37268935558}" srcOrd="0" destOrd="0" presId="urn:microsoft.com/office/officeart/2005/8/layout/chevron2"/>
    <dgm:cxn modelId="{FCA3924F-23E8-469C-A059-36A529883921}" srcId="{5ACFFBCB-B5A2-49C9-9A2D-E375098FE900}" destId="{69CD4BD4-F377-4E59-8A87-AAA020A32804}" srcOrd="6" destOrd="0" parTransId="{65432234-49A6-4ACC-84FE-1E3E58669697}" sibTransId="{BBB8BBD8-263C-400E-9DB7-94C556364FBE}"/>
    <dgm:cxn modelId="{9716ED21-DCFC-4917-80B5-B9DE287C7C57}" type="presOf" srcId="{A2B4F939-7E58-4CBC-917A-D7386C16409C}" destId="{0C689AB5-B7EE-46D1-BC41-A0DB5C7DDECC}" srcOrd="0" destOrd="0" presId="urn:microsoft.com/office/officeart/2005/8/layout/chevron2"/>
    <dgm:cxn modelId="{06EA1EEE-2349-4114-B2ED-BC8BDC6BFB0F}" srcId="{5ACFFBCB-B5A2-49C9-9A2D-E375098FE900}" destId="{A2B4F939-7E58-4CBC-917A-D7386C16409C}" srcOrd="0" destOrd="0" parTransId="{9DF3CEE8-B299-439E-8775-2E1CE1F68D30}" sibTransId="{9178865B-6B2E-417D-A5F8-782DCEBEEDC7}"/>
    <dgm:cxn modelId="{5A3DB077-42AE-47EB-BDF2-6B40AAB5BEC3}" type="presOf" srcId="{5ACFFBCB-B5A2-49C9-9A2D-E375098FE900}" destId="{AEF652E7-E312-450E-B8DD-0FDA3967256A}" srcOrd="0" destOrd="0" presId="urn:microsoft.com/office/officeart/2005/8/layout/chevron2"/>
    <dgm:cxn modelId="{C354CAA0-F2EC-460D-B09D-258F0DBFF667}" srcId="{3B522096-2D6D-4930-A4E5-C4BC4F5B8DAF}" destId="{EA3CDED1-C1A0-434B-B6E1-26B9CC806804}" srcOrd="0" destOrd="0" parTransId="{E7E87839-F69A-4154-A2E6-450F66069FAA}" sibTransId="{438341DC-C6A1-4BE0-BE2D-E4C659B517F0}"/>
    <dgm:cxn modelId="{31B18758-F4E0-4A7B-A404-5E9F6393DDB3}" srcId="{A2B4F939-7E58-4CBC-917A-D7386C16409C}" destId="{7A9A3E37-4E2A-4F75-8AE0-E33FBB913E54}" srcOrd="0" destOrd="0" parTransId="{F0845AC9-152D-4ECE-8C6E-E4448C4F810E}" sibTransId="{8EF22D1A-6EF2-4E55-8E03-E2D63DF9012C}"/>
    <dgm:cxn modelId="{404890D6-DB6B-4292-ABF4-9A4092E166E3}" type="presOf" srcId="{E8831A16-5766-4D45-B4E4-EF5DADF3F3EC}" destId="{46E29B74-1C46-4875-8EB1-3807CC6F62AB}" srcOrd="0" destOrd="0" presId="urn:microsoft.com/office/officeart/2005/8/layout/chevron2"/>
    <dgm:cxn modelId="{130FDF19-3A9A-4332-BE2B-F0B5B5A0DABA}" type="presOf" srcId="{69CD4BD4-F377-4E59-8A87-AAA020A32804}" destId="{2C0F1539-ACA3-449D-8645-B242F28E7CA6}" srcOrd="0" destOrd="0" presId="urn:microsoft.com/office/officeart/2005/8/layout/chevron2"/>
    <dgm:cxn modelId="{F96B3D31-9F97-4875-ADC2-99E7EB3D8017}" srcId="{594003DA-9443-4232-A4D4-9E0414C7851E}" destId="{F36ECC11-B05C-46D2-B5F7-1BC065AEDEDC}" srcOrd="0" destOrd="0" parTransId="{266E33A8-2F25-4B1C-8C43-3B6F92F28915}" sibTransId="{0D8362A0-8497-4BD0-9BEB-EDA8C3807E81}"/>
    <dgm:cxn modelId="{DFA0AE5C-74A5-487D-BE19-1FB23777FAF1}" type="presOf" srcId="{DE5DF64D-B971-4E2A-9551-AE0E8C124D25}" destId="{59B57707-677E-4DF6-8A70-C644BE779793}" srcOrd="0" destOrd="0" presId="urn:microsoft.com/office/officeart/2005/8/layout/chevron2"/>
    <dgm:cxn modelId="{1060924B-3308-4A47-A265-CAA4599C2737}" type="presOf" srcId="{52ED4044-DBBE-49E0-BF52-4A9657C583C4}" destId="{D46D1983-581A-494F-8DCF-B5457D170D17}" srcOrd="0" destOrd="0" presId="urn:microsoft.com/office/officeart/2005/8/layout/chevron2"/>
    <dgm:cxn modelId="{83FCE05D-BA1A-4D18-B521-11B62ECB75A4}" type="presOf" srcId="{594003DA-9443-4232-A4D4-9E0414C7851E}" destId="{A6B75F45-0739-40D2-B525-51B277816CE5}" srcOrd="0" destOrd="0" presId="urn:microsoft.com/office/officeart/2005/8/layout/chevron2"/>
    <dgm:cxn modelId="{5A45DB71-C10D-4346-A152-F60BE20F6BCA}" srcId="{729F963E-779F-45AB-94E4-493B7D460496}" destId="{DE5DF64D-B971-4E2A-9551-AE0E8C124D25}" srcOrd="0" destOrd="0" parTransId="{9A9B84E2-7109-4C09-9129-005ECDD7D971}" sibTransId="{DA78BF0C-D38C-4F10-99D9-8BFBF7E990C4}"/>
    <dgm:cxn modelId="{6148A526-6F12-4C5C-BECA-E118599E2985}" srcId="{5ACFFBCB-B5A2-49C9-9A2D-E375098FE900}" destId="{729F963E-779F-45AB-94E4-493B7D460496}" srcOrd="5" destOrd="0" parTransId="{A980386E-5AAA-4E3F-B211-879A472F11D6}" sibTransId="{61AE897D-FC74-4570-A50C-1B4E401FD508}"/>
    <dgm:cxn modelId="{AF91DFBE-8DAD-47CB-B87E-8AA9979EF65F}" type="presOf" srcId="{729F963E-779F-45AB-94E4-493B7D460496}" destId="{0205304A-1463-4238-BFA1-D99B83428707}" srcOrd="0" destOrd="0" presId="urn:microsoft.com/office/officeart/2005/8/layout/chevron2"/>
    <dgm:cxn modelId="{90291A7A-AF5D-45A8-9BA3-7D8B04638BA0}" srcId="{5ACFFBCB-B5A2-49C9-9A2D-E375098FE900}" destId="{B60D2161-6A7E-4A40-A510-82973379B07C}" srcOrd="1" destOrd="0" parTransId="{ACC23B8F-55C1-4E14-855B-C9D3A4BD2A0C}" sibTransId="{82B68055-E5CD-4FCC-85E4-A2CBAAF9120E}"/>
    <dgm:cxn modelId="{BA3AF8A2-18C7-4AEB-A885-A6CFBDB90D3B}" type="presOf" srcId="{3B522096-2D6D-4930-A4E5-C4BC4F5B8DAF}" destId="{E075AA16-36EC-490F-902E-07770E8EDA91}" srcOrd="0" destOrd="0" presId="urn:microsoft.com/office/officeart/2005/8/layout/chevron2"/>
    <dgm:cxn modelId="{F952B2E8-4C74-411C-8930-05135F184A67}" type="presOf" srcId="{EA3CDED1-C1A0-434B-B6E1-26B9CC806804}" destId="{F98E7028-CA75-4A1A-824D-1AD31A360E0A}" srcOrd="0" destOrd="0" presId="urn:microsoft.com/office/officeart/2005/8/layout/chevron2"/>
    <dgm:cxn modelId="{A24602F6-E9CA-4ABB-9BFE-7CE8E92D512F}" srcId="{69CD4BD4-F377-4E59-8A87-AAA020A32804}" destId="{E8831A16-5766-4D45-B4E4-EF5DADF3F3EC}" srcOrd="0" destOrd="0" parTransId="{0F757CCF-7525-492D-A539-886D82DF8D88}" sibTransId="{52DEED6E-B79E-470C-931F-1F19FA4B3EF9}"/>
    <dgm:cxn modelId="{796473E0-8C08-4755-83C1-24F9173F55F7}" type="presParOf" srcId="{AEF652E7-E312-450E-B8DD-0FDA3967256A}" destId="{91A39940-DED0-4D78-A5A9-55CF6C981543}" srcOrd="0" destOrd="0" presId="urn:microsoft.com/office/officeart/2005/8/layout/chevron2"/>
    <dgm:cxn modelId="{A5BBE713-975C-4EFD-8250-47833DC3BAD2}" type="presParOf" srcId="{91A39940-DED0-4D78-A5A9-55CF6C981543}" destId="{0C689AB5-B7EE-46D1-BC41-A0DB5C7DDECC}" srcOrd="0" destOrd="0" presId="urn:microsoft.com/office/officeart/2005/8/layout/chevron2"/>
    <dgm:cxn modelId="{4BED560C-09D7-42F4-9CC8-DE42A544D8A4}" type="presParOf" srcId="{91A39940-DED0-4D78-A5A9-55CF6C981543}" destId="{FC621244-CC83-415B-B700-7A66D845575A}" srcOrd="1" destOrd="0" presId="urn:microsoft.com/office/officeart/2005/8/layout/chevron2"/>
    <dgm:cxn modelId="{82FA822B-E674-4880-B210-24D1A7013697}" type="presParOf" srcId="{AEF652E7-E312-450E-B8DD-0FDA3967256A}" destId="{B431C431-AF30-4284-8FD2-9A26086D0020}" srcOrd="1" destOrd="0" presId="urn:microsoft.com/office/officeart/2005/8/layout/chevron2"/>
    <dgm:cxn modelId="{04526DB5-3ADB-4C7E-A49A-6EA5520807EE}" type="presParOf" srcId="{AEF652E7-E312-450E-B8DD-0FDA3967256A}" destId="{13215F28-D3AD-4EDA-886B-03C7DB779DF2}" srcOrd="2" destOrd="0" presId="urn:microsoft.com/office/officeart/2005/8/layout/chevron2"/>
    <dgm:cxn modelId="{6F9657AC-ADBE-48EE-9571-A06FDF5E9DD0}" type="presParOf" srcId="{13215F28-D3AD-4EDA-886B-03C7DB779DF2}" destId="{3CCD374F-DE8F-4782-90B2-6ACAAE0AB899}" srcOrd="0" destOrd="0" presId="urn:microsoft.com/office/officeart/2005/8/layout/chevron2"/>
    <dgm:cxn modelId="{DBA06EE7-C00B-4B73-BA66-F846FBF99078}" type="presParOf" srcId="{13215F28-D3AD-4EDA-886B-03C7DB779DF2}" destId="{D46D1983-581A-494F-8DCF-B5457D170D17}" srcOrd="1" destOrd="0" presId="urn:microsoft.com/office/officeart/2005/8/layout/chevron2"/>
    <dgm:cxn modelId="{9EBCB8BF-5AD0-4D2E-AC2B-CCFCC3EF6F0E}" type="presParOf" srcId="{AEF652E7-E312-450E-B8DD-0FDA3967256A}" destId="{FCCDDA21-CCA3-4782-99B9-F0CEF4B951D4}" srcOrd="3" destOrd="0" presId="urn:microsoft.com/office/officeart/2005/8/layout/chevron2"/>
    <dgm:cxn modelId="{0F2B52C9-93F8-4902-87C7-773087CCBC3B}" type="presParOf" srcId="{AEF652E7-E312-450E-B8DD-0FDA3967256A}" destId="{8F02E948-852D-40CB-9FCA-8ACB73088B7E}" srcOrd="4" destOrd="0" presId="urn:microsoft.com/office/officeart/2005/8/layout/chevron2"/>
    <dgm:cxn modelId="{59CED258-5FEC-4B7F-A8DD-53953415DFF0}" type="presParOf" srcId="{8F02E948-852D-40CB-9FCA-8ACB73088B7E}" destId="{CFE9EC33-B99B-403C-83A9-74485B045322}" srcOrd="0" destOrd="0" presId="urn:microsoft.com/office/officeart/2005/8/layout/chevron2"/>
    <dgm:cxn modelId="{01F3F10C-572B-4B5E-A070-0F85D7202871}" type="presParOf" srcId="{8F02E948-852D-40CB-9FCA-8ACB73088B7E}" destId="{AB141A02-1D3F-4AB0-B7DA-925EDA7D1D6C}" srcOrd="1" destOrd="0" presId="urn:microsoft.com/office/officeart/2005/8/layout/chevron2"/>
    <dgm:cxn modelId="{B916E143-481B-472F-8AAD-9F973B887F13}" type="presParOf" srcId="{AEF652E7-E312-450E-B8DD-0FDA3967256A}" destId="{4857DEB9-9A1E-4F82-A692-B10E3647A7A1}" srcOrd="5" destOrd="0" presId="urn:microsoft.com/office/officeart/2005/8/layout/chevron2"/>
    <dgm:cxn modelId="{493A0D41-6F88-4D22-AA9B-4F7C8D56C05F}" type="presParOf" srcId="{AEF652E7-E312-450E-B8DD-0FDA3967256A}" destId="{E1B43620-5291-4A95-819B-BE350CC56914}" srcOrd="6" destOrd="0" presId="urn:microsoft.com/office/officeart/2005/8/layout/chevron2"/>
    <dgm:cxn modelId="{46EB2E1A-19CE-47F1-90C5-07507587C79A}" type="presParOf" srcId="{E1B43620-5291-4A95-819B-BE350CC56914}" destId="{E075AA16-36EC-490F-902E-07770E8EDA91}" srcOrd="0" destOrd="0" presId="urn:microsoft.com/office/officeart/2005/8/layout/chevron2"/>
    <dgm:cxn modelId="{793FE5D8-1640-483C-97A7-E3A7AC03F8A1}" type="presParOf" srcId="{E1B43620-5291-4A95-819B-BE350CC56914}" destId="{F98E7028-CA75-4A1A-824D-1AD31A360E0A}" srcOrd="1" destOrd="0" presId="urn:microsoft.com/office/officeart/2005/8/layout/chevron2"/>
    <dgm:cxn modelId="{F63BA4B4-182E-45BE-A690-469C5C948D3C}" type="presParOf" srcId="{AEF652E7-E312-450E-B8DD-0FDA3967256A}" destId="{D1A3ED73-72BC-454D-B3BC-2F55C8E30D70}" srcOrd="7" destOrd="0" presId="urn:microsoft.com/office/officeart/2005/8/layout/chevron2"/>
    <dgm:cxn modelId="{6C9E7769-4958-4ED0-BEB5-7D1075B59D52}" type="presParOf" srcId="{AEF652E7-E312-450E-B8DD-0FDA3967256A}" destId="{4A06DF8A-6CC3-48FD-9ED1-E3F264BE2A90}" srcOrd="8" destOrd="0" presId="urn:microsoft.com/office/officeart/2005/8/layout/chevron2"/>
    <dgm:cxn modelId="{C88F6BAE-10F7-459A-93B0-90D63FC12634}" type="presParOf" srcId="{4A06DF8A-6CC3-48FD-9ED1-E3F264BE2A90}" destId="{A6B75F45-0739-40D2-B525-51B277816CE5}" srcOrd="0" destOrd="0" presId="urn:microsoft.com/office/officeart/2005/8/layout/chevron2"/>
    <dgm:cxn modelId="{649808F9-4E28-4AE0-9145-737DFF57B0BD}" type="presParOf" srcId="{4A06DF8A-6CC3-48FD-9ED1-E3F264BE2A90}" destId="{E4522696-8631-4C25-8261-A37268935558}" srcOrd="1" destOrd="0" presId="urn:microsoft.com/office/officeart/2005/8/layout/chevron2"/>
    <dgm:cxn modelId="{E50C5DCA-2568-4873-99EA-8A711DC11ACD}" type="presParOf" srcId="{AEF652E7-E312-450E-B8DD-0FDA3967256A}" destId="{050A4796-7704-4C22-AFA5-5DE86988EC82}" srcOrd="9" destOrd="0" presId="urn:microsoft.com/office/officeart/2005/8/layout/chevron2"/>
    <dgm:cxn modelId="{2438F21B-6E89-489C-8056-8FBC5471A334}" type="presParOf" srcId="{AEF652E7-E312-450E-B8DD-0FDA3967256A}" destId="{C8B1DFA9-FAC9-48A3-8200-308374DF5C00}" srcOrd="10" destOrd="0" presId="urn:microsoft.com/office/officeart/2005/8/layout/chevron2"/>
    <dgm:cxn modelId="{7C54D58B-B89A-4A48-BAD2-BA5F05A2CC5B}" type="presParOf" srcId="{C8B1DFA9-FAC9-48A3-8200-308374DF5C00}" destId="{0205304A-1463-4238-BFA1-D99B83428707}" srcOrd="0" destOrd="0" presId="urn:microsoft.com/office/officeart/2005/8/layout/chevron2"/>
    <dgm:cxn modelId="{311938A0-9EA4-42D7-B0C1-1593B315CFF3}" type="presParOf" srcId="{C8B1DFA9-FAC9-48A3-8200-308374DF5C00}" destId="{59B57707-677E-4DF6-8A70-C644BE779793}" srcOrd="1" destOrd="0" presId="urn:microsoft.com/office/officeart/2005/8/layout/chevron2"/>
    <dgm:cxn modelId="{D947070B-18A0-4956-A345-8FCE2EB03FB7}" type="presParOf" srcId="{AEF652E7-E312-450E-B8DD-0FDA3967256A}" destId="{75D62764-FA43-47A6-9812-80744BF5C02F}" srcOrd="11" destOrd="0" presId="urn:microsoft.com/office/officeart/2005/8/layout/chevron2"/>
    <dgm:cxn modelId="{B98D23B4-C649-4BE6-9551-3DBB4D228D18}" type="presParOf" srcId="{AEF652E7-E312-450E-B8DD-0FDA3967256A}" destId="{A7C3C0FC-8659-4B5C-A139-CEC690341C3F}" srcOrd="12" destOrd="0" presId="urn:microsoft.com/office/officeart/2005/8/layout/chevron2"/>
    <dgm:cxn modelId="{BA4A3F76-87E6-4416-A891-14376584E6EC}" type="presParOf" srcId="{A7C3C0FC-8659-4B5C-A139-CEC690341C3F}" destId="{2C0F1539-ACA3-449D-8645-B242F28E7CA6}" srcOrd="0" destOrd="0" presId="urn:microsoft.com/office/officeart/2005/8/layout/chevron2"/>
    <dgm:cxn modelId="{896BB8A1-9E28-4670-9CD6-BC6C9B6E97CA}" type="presParOf" srcId="{A7C3C0FC-8659-4B5C-A139-CEC690341C3F}" destId="{46E29B74-1C46-4875-8EB1-3807CC6F62A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37470D-7D8A-4317-B3CC-ABAD4A161A4F}">
      <dsp:nvSpPr>
        <dsp:cNvPr id="0" name=""/>
        <dsp:cNvSpPr/>
      </dsp:nvSpPr>
      <dsp:spPr>
        <a:xfrm>
          <a:off x="4159314" y="2372779"/>
          <a:ext cx="2129830" cy="963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6725"/>
              </a:lnTo>
              <a:lnTo>
                <a:pt x="2129830" y="656725"/>
              </a:lnTo>
              <a:lnTo>
                <a:pt x="2129830" y="9636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338E7F-B4D1-4538-A9AA-49553159F142}">
      <dsp:nvSpPr>
        <dsp:cNvPr id="0" name=""/>
        <dsp:cNvSpPr/>
      </dsp:nvSpPr>
      <dsp:spPr>
        <a:xfrm>
          <a:off x="2025308" y="2372779"/>
          <a:ext cx="2134005" cy="963687"/>
        </a:xfrm>
        <a:custGeom>
          <a:avLst/>
          <a:gdLst/>
          <a:ahLst/>
          <a:cxnLst/>
          <a:rect l="0" t="0" r="0" b="0"/>
          <a:pathLst>
            <a:path>
              <a:moveTo>
                <a:pt x="2134005" y="0"/>
              </a:moveTo>
              <a:lnTo>
                <a:pt x="2134005" y="656725"/>
              </a:lnTo>
              <a:lnTo>
                <a:pt x="0" y="656725"/>
              </a:lnTo>
              <a:lnTo>
                <a:pt x="0" y="9636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59AEC4-8A51-4B4F-B92B-655201B9AF96}">
      <dsp:nvSpPr>
        <dsp:cNvPr id="0" name=""/>
        <dsp:cNvSpPr/>
      </dsp:nvSpPr>
      <dsp:spPr>
        <a:xfrm>
          <a:off x="1828504" y="704"/>
          <a:ext cx="4661619" cy="2372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822B2E-5DEF-4CAB-85CF-FC46393E267E}">
      <dsp:nvSpPr>
        <dsp:cNvPr id="0" name=""/>
        <dsp:cNvSpPr/>
      </dsp:nvSpPr>
      <dsp:spPr>
        <a:xfrm>
          <a:off x="2196675" y="350466"/>
          <a:ext cx="4661619" cy="2372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+mn-lt"/>
            </a:rPr>
            <a:t>Инновации  </a:t>
          </a:r>
          <a:r>
            <a:rPr lang="ru-RU" sz="1600" b="1" kern="1200" dirty="0" smtClean="0">
              <a:latin typeface="+mn-lt"/>
            </a:rPr>
            <a:t>- </a:t>
          </a:r>
          <a:r>
            <a:rPr lang="ru-RU" sz="1600" b="1" kern="1200" dirty="0" smtClean="0">
              <a:solidFill>
                <a:srgbClr val="000066"/>
              </a:solidFill>
              <a:latin typeface="+mn-lt"/>
            </a:rPr>
            <a:t>внедренные на рынке новые или усовершенствованные продукты (товары, услуги), которые значительно отличаются от продуктов, производившихся организацией ранее, внедренные в практику новые или усовершенствованные </a:t>
          </a:r>
          <a:br>
            <a:rPr lang="ru-RU" sz="1600" b="1" kern="1200" dirty="0" smtClean="0">
              <a:solidFill>
                <a:srgbClr val="000066"/>
              </a:solidFill>
              <a:latin typeface="+mn-lt"/>
            </a:rPr>
          </a:br>
          <a:r>
            <a:rPr lang="ru-RU" sz="1600" b="1" kern="1200" dirty="0" smtClean="0">
              <a:solidFill>
                <a:srgbClr val="000066"/>
              </a:solidFill>
              <a:latin typeface="+mn-lt"/>
            </a:rPr>
            <a:t>бизнес-процессы, которые значительно отличаются от предыдущих соответствующих бизнес-процессов, используемых в организации</a:t>
          </a:r>
          <a:endParaRPr lang="ru-RU" sz="1600" b="1" kern="1200" dirty="0"/>
        </a:p>
      </dsp:txBody>
      <dsp:txXfrm>
        <a:off x="2266151" y="419942"/>
        <a:ext cx="4522667" cy="2233123"/>
      </dsp:txXfrm>
    </dsp:sp>
    <dsp:sp modelId="{FEA20C75-6F80-4B37-8E00-C9B4926BD28C}">
      <dsp:nvSpPr>
        <dsp:cNvPr id="0" name=""/>
        <dsp:cNvSpPr/>
      </dsp:nvSpPr>
      <dsp:spPr>
        <a:xfrm>
          <a:off x="263649" y="3336466"/>
          <a:ext cx="3523319" cy="22464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59C835-621A-4B4E-991D-EDF2F8047932}">
      <dsp:nvSpPr>
        <dsp:cNvPr id="0" name=""/>
        <dsp:cNvSpPr/>
      </dsp:nvSpPr>
      <dsp:spPr>
        <a:xfrm>
          <a:off x="631820" y="3686229"/>
          <a:ext cx="3523319" cy="22464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+mn-lt"/>
            </a:rPr>
            <a:t>Продуктовая инновация </a:t>
          </a:r>
          <a:r>
            <a:rPr lang="ru-RU" sz="1600" b="1" kern="1200" dirty="0" smtClean="0">
              <a:solidFill>
                <a:srgbClr val="002060"/>
              </a:solidFill>
              <a:latin typeface="+mn-lt"/>
            </a:rPr>
            <a:t>- конечный результат инновационной деятельности, получивший воплощение в виде нового или усовершенствованного </a:t>
          </a:r>
          <a:r>
            <a:rPr lang="ru-RU" sz="1600" b="1" kern="1200" dirty="0" smtClean="0">
              <a:solidFill>
                <a:srgbClr val="C00000"/>
              </a:solidFill>
              <a:latin typeface="+mn-lt"/>
            </a:rPr>
            <a:t>продукта</a:t>
          </a:r>
          <a:r>
            <a:rPr lang="ru-RU" sz="1600" b="1" kern="1200" dirty="0" smtClean="0">
              <a:solidFill>
                <a:srgbClr val="002060"/>
              </a:solidFill>
              <a:latin typeface="+mn-lt"/>
            </a:rPr>
            <a:t> (товара, услуги),  уже внедренного на рынке и значительно отличающегося </a:t>
          </a:r>
          <a:br>
            <a:rPr lang="ru-RU" sz="1600" b="1" kern="1200" dirty="0" smtClean="0">
              <a:solidFill>
                <a:srgbClr val="002060"/>
              </a:solidFill>
              <a:latin typeface="+mn-lt"/>
            </a:rPr>
          </a:br>
          <a:r>
            <a:rPr lang="ru-RU" sz="1600" b="1" kern="1200" dirty="0" smtClean="0">
              <a:solidFill>
                <a:srgbClr val="002060"/>
              </a:solidFill>
              <a:latin typeface="+mn-lt"/>
            </a:rPr>
            <a:t>от продуктов, производившихся организацией ранее</a:t>
          </a:r>
          <a:endParaRPr lang="ru-RU" sz="1600" b="1" kern="1200" dirty="0"/>
        </a:p>
      </dsp:txBody>
      <dsp:txXfrm>
        <a:off x="697615" y="3752024"/>
        <a:ext cx="3391729" cy="2114828"/>
      </dsp:txXfrm>
    </dsp:sp>
    <dsp:sp modelId="{91FF040B-0D9B-49A1-9962-C7DDC8F0F083}">
      <dsp:nvSpPr>
        <dsp:cNvPr id="0" name=""/>
        <dsp:cNvSpPr/>
      </dsp:nvSpPr>
      <dsp:spPr>
        <a:xfrm>
          <a:off x="4523310" y="3336466"/>
          <a:ext cx="3531669" cy="22623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ECEF81-1654-4825-B09E-036090F13692}">
      <dsp:nvSpPr>
        <dsp:cNvPr id="0" name=""/>
        <dsp:cNvSpPr/>
      </dsp:nvSpPr>
      <dsp:spPr>
        <a:xfrm>
          <a:off x="4891481" y="3686229"/>
          <a:ext cx="3531669" cy="22623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pc="-30" dirty="0" smtClean="0">
              <a:solidFill>
                <a:srgbClr val="C00000"/>
              </a:solidFill>
              <a:latin typeface="+mn-lt"/>
            </a:rPr>
            <a:t>Процессная инновация</a:t>
          </a:r>
          <a:r>
            <a:rPr lang="ru-RU" sz="1600" b="1" kern="1200" spc="-30" dirty="0" smtClean="0">
              <a:solidFill>
                <a:srgbClr val="002060"/>
              </a:solidFill>
              <a:latin typeface="+mn-lt"/>
            </a:rPr>
            <a:t> - конечный результат инновационной деятельности, получивший воплощение в виде нового или усовершенствованного </a:t>
          </a:r>
          <a:br>
            <a:rPr lang="ru-RU" sz="1600" b="1" kern="1200" spc="-30" dirty="0" smtClean="0">
              <a:solidFill>
                <a:srgbClr val="002060"/>
              </a:solidFill>
              <a:latin typeface="+mn-lt"/>
            </a:rPr>
          </a:br>
          <a:r>
            <a:rPr lang="ru-RU" sz="1600" b="1" kern="1200" spc="-30" dirty="0" smtClean="0">
              <a:solidFill>
                <a:srgbClr val="C00000"/>
              </a:solidFill>
              <a:latin typeface="+mn-lt"/>
            </a:rPr>
            <a:t>бизнес-процесса</a:t>
          </a:r>
          <a:r>
            <a:rPr lang="ru-RU" sz="1600" b="1" kern="1200" spc="-30" dirty="0" smtClean="0">
              <a:solidFill>
                <a:srgbClr val="002060"/>
              </a:solidFill>
              <a:latin typeface="+mn-lt"/>
            </a:rPr>
            <a:t>, значительно отличающегося от предыдущего соответствующего бизнес-процесса организации и используемого в практической деятельности</a:t>
          </a:r>
          <a:endParaRPr lang="ru-RU" sz="1600" b="1" kern="1200" dirty="0"/>
        </a:p>
      </dsp:txBody>
      <dsp:txXfrm>
        <a:off x="4957743" y="3752491"/>
        <a:ext cx="3399145" cy="21298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89AB5-B7EE-46D1-BC41-A0DB5C7DDECC}">
      <dsp:nvSpPr>
        <dsp:cNvPr id="0" name=""/>
        <dsp:cNvSpPr/>
      </dsp:nvSpPr>
      <dsp:spPr>
        <a:xfrm rot="5400000">
          <a:off x="-192361" y="245949"/>
          <a:ext cx="927058" cy="6489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-5400000">
        <a:off x="-53302" y="431360"/>
        <a:ext cx="648940" cy="278118"/>
      </dsp:txXfrm>
    </dsp:sp>
    <dsp:sp modelId="{FC621244-CC83-415B-B700-7A66D845575A}">
      <dsp:nvSpPr>
        <dsp:cNvPr id="0" name=""/>
        <dsp:cNvSpPr/>
      </dsp:nvSpPr>
      <dsp:spPr>
        <a:xfrm rot="5400000">
          <a:off x="4338675" y="-3838446"/>
          <a:ext cx="793975" cy="84932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C00000"/>
              </a:solidFill>
              <a:latin typeface="+mn-lt"/>
            </a:rPr>
            <a:t>методы производства и разработки товаров и услуг, методов ведения и разработки сельскохозяйственного производства</a:t>
          </a:r>
          <a:r>
            <a:rPr lang="ru-RU" sz="1100" b="1" kern="1200" dirty="0" smtClean="0">
              <a:solidFill>
                <a:srgbClr val="C00000"/>
              </a:solidFill>
              <a:latin typeface="+mn-lt"/>
            </a:rPr>
            <a:t> </a:t>
          </a:r>
          <a:r>
            <a:rPr lang="ru-RU" sz="1100" kern="1200" dirty="0" smtClean="0">
              <a:solidFill>
                <a:srgbClr val="002060"/>
              </a:solidFill>
              <a:latin typeface="+mn-lt"/>
            </a:rPr>
            <a:t>(</a:t>
          </a:r>
          <a:r>
            <a:rPr lang="ru-RU" sz="1100" i="1" kern="1200" dirty="0" smtClean="0">
              <a:solidFill>
                <a:srgbClr val="002060"/>
              </a:solidFill>
              <a:latin typeface="+mn-lt"/>
            </a:rPr>
            <a:t>запуск нового автоматизированного оборудования на производственной линии или систем </a:t>
          </a:r>
          <a:r>
            <a:rPr lang="ru-RU" sz="1100" i="1" kern="120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компьютерного проектирования для разработки продукции; внедрение систем навигации для транспортных услуг; использование автоматической системы управления контроля температуры, освещения, полива, внесения удобрений)</a:t>
          </a:r>
          <a:endParaRPr lang="ru-RU" sz="1100" kern="1200" dirty="0"/>
        </a:p>
      </dsp:txBody>
      <dsp:txXfrm rot="-5400000">
        <a:off x="489032" y="49956"/>
        <a:ext cx="8454503" cy="716457"/>
      </dsp:txXfrm>
    </dsp:sp>
    <dsp:sp modelId="{3CCD374F-DE8F-4782-90B2-6ACAAE0AB899}">
      <dsp:nvSpPr>
        <dsp:cNvPr id="0" name=""/>
        <dsp:cNvSpPr/>
      </dsp:nvSpPr>
      <dsp:spPr>
        <a:xfrm rot="5400000">
          <a:off x="-192361" y="1091871"/>
          <a:ext cx="927058" cy="6489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-5400000">
        <a:off x="-53302" y="1277282"/>
        <a:ext cx="648940" cy="278118"/>
      </dsp:txXfrm>
    </dsp:sp>
    <dsp:sp modelId="{D46D1983-581A-494F-8DCF-B5457D170D17}">
      <dsp:nvSpPr>
        <dsp:cNvPr id="0" name=""/>
        <dsp:cNvSpPr/>
      </dsp:nvSpPr>
      <dsp:spPr>
        <a:xfrm rot="5400000">
          <a:off x="4434369" y="-2885918"/>
          <a:ext cx="602587" cy="82800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C00000"/>
              </a:solidFill>
              <a:latin typeface="+mn-lt"/>
              <a:ea typeface="+mn-ea"/>
              <a:cs typeface="+mn-cs"/>
            </a:rPr>
            <a:t>методы логистики, поставок и распределения сырья, материалов, комплектующих, товаров и услуг</a:t>
          </a:r>
          <a:r>
            <a:rPr lang="ru-RU" sz="1100" b="1" kern="1200" dirty="0" smtClean="0">
              <a:solidFill>
                <a:srgbClr val="C00000"/>
              </a:solidFill>
              <a:latin typeface="+mn-lt"/>
              <a:ea typeface="+mn-ea"/>
              <a:cs typeface="+mn-cs"/>
            </a:rPr>
            <a:t> </a:t>
          </a:r>
          <a:r>
            <a:rPr lang="ru-RU" sz="1100" kern="120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(</a:t>
          </a:r>
          <a:r>
            <a:rPr lang="ru-RU" sz="1100" i="1" kern="120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внедрение систем отслеживания товаров, основанных на штрих-кодах или активной радиоидентификации (RFID); внедрение современного программного обеспечения для определения оптимальных маршрутов доставки</a:t>
          </a:r>
          <a:r>
            <a:rPr lang="ru-RU" sz="1100" kern="120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).</a:t>
          </a:r>
          <a:endParaRPr lang="ru-RU" sz="1100" kern="1200" dirty="0"/>
        </a:p>
      </dsp:txBody>
      <dsp:txXfrm rot="-5400000">
        <a:off x="595637" y="982230"/>
        <a:ext cx="8250635" cy="543755"/>
      </dsp:txXfrm>
    </dsp:sp>
    <dsp:sp modelId="{CFE9EC33-B99B-403C-83A9-74485B045322}">
      <dsp:nvSpPr>
        <dsp:cNvPr id="0" name=""/>
        <dsp:cNvSpPr/>
      </dsp:nvSpPr>
      <dsp:spPr>
        <a:xfrm rot="5400000">
          <a:off x="-192361" y="1937794"/>
          <a:ext cx="927058" cy="6489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-5400000">
        <a:off x="-53302" y="2123205"/>
        <a:ext cx="648940" cy="278118"/>
      </dsp:txXfrm>
    </dsp:sp>
    <dsp:sp modelId="{AB141A02-1D3F-4AB0-B7DA-925EDA7D1D6C}">
      <dsp:nvSpPr>
        <dsp:cNvPr id="0" name=""/>
        <dsp:cNvSpPr/>
      </dsp:nvSpPr>
      <dsp:spPr>
        <a:xfrm rot="5400000">
          <a:off x="4434369" y="-2039996"/>
          <a:ext cx="602587" cy="82800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C00000"/>
              </a:solidFill>
              <a:latin typeface="+mn-lt"/>
              <a:ea typeface="+mn-ea"/>
              <a:cs typeface="+mn-cs"/>
            </a:rPr>
            <a:t>методы обработки и/или передачи информации, общие для организации</a:t>
          </a:r>
          <a:r>
            <a:rPr lang="ru-RU" sz="1400" b="1" kern="120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 </a:t>
          </a:r>
          <a:r>
            <a:rPr lang="ru-RU" sz="1100" kern="120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(</a:t>
          </a:r>
          <a:r>
            <a:rPr lang="ru-RU" sz="1100" i="1" kern="120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первое внедрение системы электронного документооборота, электронных пропусков; внедрение IP-телефонии с низкой себестоимостью, позволяющей максимально оптимизировать работу офиса и расширить возможности для обработки звонков</a:t>
          </a:r>
          <a:r>
            <a:rPr lang="ru-RU" sz="1100" kern="120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).</a:t>
          </a:r>
          <a:endParaRPr lang="ru-RU" sz="1100" kern="1200" dirty="0"/>
        </a:p>
      </dsp:txBody>
      <dsp:txXfrm rot="-5400000">
        <a:off x="595637" y="1828152"/>
        <a:ext cx="8250635" cy="543755"/>
      </dsp:txXfrm>
    </dsp:sp>
    <dsp:sp modelId="{E075AA16-36EC-490F-902E-07770E8EDA91}">
      <dsp:nvSpPr>
        <dsp:cNvPr id="0" name=""/>
        <dsp:cNvSpPr/>
      </dsp:nvSpPr>
      <dsp:spPr>
        <a:xfrm rot="5400000">
          <a:off x="-192361" y="2783716"/>
          <a:ext cx="927058" cy="6489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-5400000">
        <a:off x="-53302" y="2969127"/>
        <a:ext cx="648940" cy="278118"/>
      </dsp:txXfrm>
    </dsp:sp>
    <dsp:sp modelId="{F98E7028-CA75-4A1A-824D-1AD31A360E0A}">
      <dsp:nvSpPr>
        <dsp:cNvPr id="0" name=""/>
        <dsp:cNvSpPr/>
      </dsp:nvSpPr>
      <dsp:spPr>
        <a:xfrm rot="5400000">
          <a:off x="4434369" y="-1194073"/>
          <a:ext cx="602587" cy="82800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C00000"/>
              </a:solidFill>
              <a:latin typeface="+mn-lt"/>
              <a:ea typeface="+mn-ea"/>
              <a:cs typeface="+mn-cs"/>
            </a:rPr>
            <a:t>методы ведения бизнеса, корпоративного управления, бухгалтерского и финансового учета</a:t>
          </a:r>
          <a:r>
            <a:rPr lang="ru-RU" sz="1100" b="1" kern="120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 </a:t>
          </a:r>
          <a:r>
            <a:rPr lang="ru-RU" sz="1100" kern="120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(</a:t>
          </a:r>
          <a:r>
            <a:rPr lang="ru-RU" sz="1100" i="1" kern="120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внедрение впервые специализированных процедур для систем закупок, нового программного обеспечения для бухгалтерского учета или технического обслуживания</a:t>
          </a:r>
          <a:r>
            <a:rPr lang="ru-RU" sz="1100" kern="120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).</a:t>
          </a:r>
          <a:endParaRPr lang="ru-RU" sz="1100" kern="1200" dirty="0"/>
        </a:p>
      </dsp:txBody>
      <dsp:txXfrm rot="-5400000">
        <a:off x="595637" y="2674075"/>
        <a:ext cx="8250635" cy="543755"/>
      </dsp:txXfrm>
    </dsp:sp>
    <dsp:sp modelId="{A6B75F45-0739-40D2-B525-51B277816CE5}">
      <dsp:nvSpPr>
        <dsp:cNvPr id="0" name=""/>
        <dsp:cNvSpPr/>
      </dsp:nvSpPr>
      <dsp:spPr>
        <a:xfrm rot="5400000">
          <a:off x="-192361" y="3629638"/>
          <a:ext cx="927058" cy="6489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-5400000">
        <a:off x="-53302" y="3815049"/>
        <a:ext cx="648940" cy="278118"/>
      </dsp:txXfrm>
    </dsp:sp>
    <dsp:sp modelId="{E4522696-8631-4C25-8261-A37268935558}">
      <dsp:nvSpPr>
        <dsp:cNvPr id="0" name=""/>
        <dsp:cNvSpPr/>
      </dsp:nvSpPr>
      <dsp:spPr>
        <a:xfrm rot="5400000">
          <a:off x="4434369" y="-348151"/>
          <a:ext cx="602587" cy="82800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C00000"/>
              </a:solidFill>
              <a:latin typeface="+mn-lt"/>
              <a:ea typeface="+mn-ea"/>
              <a:cs typeface="+mn-cs"/>
            </a:rPr>
            <a:t>практики деловых отношений и внешних связей</a:t>
          </a:r>
          <a:r>
            <a:rPr lang="ru-RU" sz="1100" b="1" kern="120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 </a:t>
          </a:r>
          <a:r>
            <a:rPr lang="ru-RU" sz="1100" kern="120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(</a:t>
          </a:r>
          <a:r>
            <a:rPr lang="ru-RU" sz="1100" i="1" kern="120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выделение впервые на аутсорсинг отдельных производственных операций; оборудование помещения для проведения видеоконференций</a:t>
          </a:r>
          <a:r>
            <a:rPr lang="ru-RU" sz="1100" kern="120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)</a:t>
          </a:r>
          <a:endParaRPr lang="ru-RU" sz="1100" kern="1200" dirty="0"/>
        </a:p>
      </dsp:txBody>
      <dsp:txXfrm rot="-5400000">
        <a:off x="595637" y="3519997"/>
        <a:ext cx="8250635" cy="543755"/>
      </dsp:txXfrm>
    </dsp:sp>
    <dsp:sp modelId="{0205304A-1463-4238-BFA1-D99B83428707}">
      <dsp:nvSpPr>
        <dsp:cNvPr id="0" name=""/>
        <dsp:cNvSpPr/>
      </dsp:nvSpPr>
      <dsp:spPr>
        <a:xfrm rot="5400000">
          <a:off x="-192361" y="4475561"/>
          <a:ext cx="927058" cy="6489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-5400000">
        <a:off x="-53302" y="4660972"/>
        <a:ext cx="648940" cy="278118"/>
      </dsp:txXfrm>
    </dsp:sp>
    <dsp:sp modelId="{59B57707-677E-4DF6-8A70-C644BE779793}">
      <dsp:nvSpPr>
        <dsp:cNvPr id="0" name=""/>
        <dsp:cNvSpPr/>
      </dsp:nvSpPr>
      <dsp:spPr>
        <a:xfrm rot="5400000">
          <a:off x="4434369" y="497770"/>
          <a:ext cx="602587" cy="82800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C00000"/>
              </a:solidFill>
              <a:latin typeface="+mn-lt"/>
            </a:rPr>
            <a:t>методы управления трудовыми ресурсами </a:t>
          </a:r>
          <a:r>
            <a:rPr lang="ru-RU" sz="1100" kern="1200" dirty="0" smtClean="0">
              <a:latin typeface="+mn-lt"/>
            </a:rPr>
            <a:t>(</a:t>
          </a:r>
          <a:r>
            <a:rPr lang="ru-RU" sz="1100" i="1" kern="1200" dirty="0" smtClean="0">
              <a:latin typeface="+mn-lt"/>
            </a:rPr>
            <a:t>внедрение новой системы обучения (такой как регулярные видеоролики на рабочих местах, описывающие текущие проблемы организации); впервые предоставление сотрудникам медицинского страхования, организация питания за счет фирмы, создание детских садов на базе организаций)</a:t>
          </a:r>
          <a:endParaRPr lang="ru-RU" sz="1100" kern="1200" dirty="0"/>
        </a:p>
      </dsp:txBody>
      <dsp:txXfrm rot="-5400000">
        <a:off x="595637" y="4365918"/>
        <a:ext cx="8250635" cy="543755"/>
      </dsp:txXfrm>
    </dsp:sp>
    <dsp:sp modelId="{2C0F1539-ACA3-449D-8645-B242F28E7CA6}">
      <dsp:nvSpPr>
        <dsp:cNvPr id="0" name=""/>
        <dsp:cNvSpPr/>
      </dsp:nvSpPr>
      <dsp:spPr>
        <a:xfrm rot="5400000">
          <a:off x="-192361" y="5321483"/>
          <a:ext cx="927058" cy="6489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-5400000">
        <a:off x="-53302" y="5506894"/>
        <a:ext cx="648940" cy="278118"/>
      </dsp:txXfrm>
    </dsp:sp>
    <dsp:sp modelId="{46E29B74-1C46-4875-8EB1-3807CC6F62AB}">
      <dsp:nvSpPr>
        <dsp:cNvPr id="0" name=""/>
        <dsp:cNvSpPr/>
      </dsp:nvSpPr>
      <dsp:spPr>
        <a:xfrm rot="5400000">
          <a:off x="4434369" y="1343693"/>
          <a:ext cx="602587" cy="82800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C00000"/>
              </a:solidFill>
              <a:latin typeface="+mn-lt"/>
            </a:rPr>
            <a:t>маркетинговые методы продвижения,  представления и ценообразования товаров</a:t>
          </a:r>
          <a:r>
            <a:rPr lang="ru-RU" sz="1400" b="1" kern="1200" dirty="0" smtClean="0">
              <a:latin typeface="+mn-lt"/>
            </a:rPr>
            <a:t> </a:t>
          </a:r>
          <a:r>
            <a:rPr lang="ru-RU" sz="1100" kern="1200" dirty="0" smtClean="0">
              <a:latin typeface="+mn-lt"/>
            </a:rPr>
            <a:t>(</a:t>
          </a:r>
          <a:r>
            <a:rPr lang="ru-RU" sz="1100" i="1" kern="1200" dirty="0" smtClean="0">
              <a:latin typeface="+mn-lt"/>
            </a:rPr>
            <a:t>первое внедрение в организации онлайн-системы заказов; внедрение новых тарифных планов, тарифных опций на услуги</a:t>
          </a:r>
          <a:r>
            <a:rPr lang="ru-RU" sz="1100" kern="1200" dirty="0" smtClean="0">
              <a:latin typeface="+mn-lt"/>
            </a:rPr>
            <a:t>).</a:t>
          </a:r>
          <a:endParaRPr lang="ru-RU" sz="1100" kern="1200" dirty="0"/>
        </a:p>
      </dsp:txBody>
      <dsp:txXfrm rot="-5400000">
        <a:off x="595637" y="5211841"/>
        <a:ext cx="8250635" cy="543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F880F-A941-42DF-9C78-9C7260F77201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0568F-275D-4C1D-9AFA-418FC18465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814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0568F-275D-4C1D-9AFA-418FC184656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582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E738-F4C8-4AF2-BB31-5A2EA1FB6D46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420C-745E-4BF6-A1E3-444F1E408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909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E738-F4C8-4AF2-BB31-5A2EA1FB6D46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420C-745E-4BF6-A1E3-444F1E408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40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E738-F4C8-4AF2-BB31-5A2EA1FB6D46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420C-745E-4BF6-A1E3-444F1E408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16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E738-F4C8-4AF2-BB31-5A2EA1FB6D46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420C-745E-4BF6-A1E3-444F1E408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551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E738-F4C8-4AF2-BB31-5A2EA1FB6D46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420C-745E-4BF6-A1E3-444F1E408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839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E738-F4C8-4AF2-BB31-5A2EA1FB6D46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420C-745E-4BF6-A1E3-444F1E408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248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E738-F4C8-4AF2-BB31-5A2EA1FB6D46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420C-745E-4BF6-A1E3-444F1E408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243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E738-F4C8-4AF2-BB31-5A2EA1FB6D46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420C-745E-4BF6-A1E3-444F1E408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87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E738-F4C8-4AF2-BB31-5A2EA1FB6D46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420C-745E-4BF6-A1E3-444F1E408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13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E738-F4C8-4AF2-BB31-5A2EA1FB6D46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420C-745E-4BF6-A1E3-444F1E408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917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E738-F4C8-4AF2-BB31-5A2EA1FB6D46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420C-745E-4BF6-A1E3-444F1E408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057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5E738-F4C8-4AF2-BB31-5A2EA1FB6D46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4420C-745E-4BF6-A1E3-444F1E408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23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Группа 1"/>
          <p:cNvGrpSpPr>
            <a:grpSpLocks/>
          </p:cNvGrpSpPr>
          <p:nvPr/>
        </p:nvGrpSpPr>
        <p:grpSpPr bwMode="auto">
          <a:xfrm>
            <a:off x="0" y="126031"/>
            <a:ext cx="9144000" cy="751857"/>
            <a:chOff x="25400" y="50400"/>
            <a:chExt cx="9880600" cy="827488"/>
          </a:xfrm>
        </p:grpSpPr>
        <p:pic>
          <p:nvPicPr>
            <p:cNvPr id="6149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275" y="233363"/>
              <a:ext cx="2413000" cy="64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0" name="Picture 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558"/>
            <a:stretch>
              <a:fillRect/>
            </a:stretch>
          </p:blipFill>
          <p:spPr bwMode="auto">
            <a:xfrm>
              <a:off x="25400" y="233363"/>
              <a:ext cx="285750" cy="64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1" name="Picture 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875" y="233363"/>
              <a:ext cx="1627188" cy="64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0825" y="233363"/>
              <a:ext cx="1627188" cy="64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3" name="Picture 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1013" y="233363"/>
              <a:ext cx="1627187" cy="64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" name="Picture 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9613" y="233363"/>
              <a:ext cx="1627187" cy="64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1"/>
            <p:cNvSpPr txBox="1">
              <a:spLocks noChangeArrowheads="1"/>
            </p:cNvSpPr>
            <p:nvPr/>
          </p:nvSpPr>
          <p:spPr bwMode="auto">
            <a:xfrm>
              <a:off x="744709" y="50400"/>
              <a:ext cx="8914839" cy="575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chemeClr val="tx2"/>
                  </a:solidFill>
                  <a:latin typeface="+mn-lt"/>
                </a:rPr>
                <a:t>ТЕРРИТОРИАЛЬНЫЙ ОРГАН ФЕДЕРАЛЬНОЙ СЛУЖБЫ</a:t>
              </a:r>
              <a:r>
                <a:rPr lang="en-US" sz="1400" b="1" kern="0" dirty="0">
                  <a:solidFill>
                    <a:schemeClr val="tx2"/>
                  </a:solidFill>
                  <a:latin typeface="+mn-lt"/>
                </a:rPr>
                <a:t> </a:t>
              </a:r>
              <a:r>
                <a:rPr lang="ru-RU" sz="1400" b="1" kern="0" dirty="0">
                  <a:solidFill>
                    <a:schemeClr val="tx2"/>
                  </a:solidFill>
                  <a:latin typeface="+mn-lt"/>
                </a:rPr>
                <a:t>ГОСУДАРСТВЕННОЙ СТАТИСТИКИ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chemeClr val="tx2"/>
                  </a:solidFill>
                  <a:latin typeface="+mn-lt"/>
                </a:rPr>
                <a:t>ПО ПЕРМСКОМУ КРАЮ</a:t>
              </a:r>
            </a:p>
          </p:txBody>
        </p:sp>
        <p:pic>
          <p:nvPicPr>
            <p:cNvPr id="6156" name="Picture 8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8813" y="234950"/>
              <a:ext cx="1627187" cy="64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38597" y="1268760"/>
            <a:ext cx="8424935" cy="374491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>
              <a:defRPr/>
            </a:pPr>
            <a:r>
              <a:rPr lang="ru-RU" sz="4600" dirty="0" smtClean="0">
                <a:solidFill>
                  <a:srgbClr val="000066"/>
                </a:solidFill>
                <a:effectLst/>
                <a:latin typeface="+mn-lt"/>
              </a:rPr>
              <a:t>О порядке предоставления отчёта по форме </a:t>
            </a:r>
            <a:br>
              <a:rPr lang="ru-RU" sz="4600" dirty="0" smtClean="0">
                <a:solidFill>
                  <a:srgbClr val="000066"/>
                </a:solidFill>
                <a:effectLst/>
                <a:latin typeface="+mn-lt"/>
              </a:rPr>
            </a:br>
            <a:r>
              <a:rPr lang="ru-RU" sz="4600" dirty="0" smtClean="0">
                <a:solidFill>
                  <a:srgbClr val="000066"/>
                </a:solidFill>
                <a:effectLst/>
                <a:latin typeface="+mn-lt"/>
              </a:rPr>
              <a:t>№ </a:t>
            </a:r>
            <a:r>
              <a:rPr lang="ru-RU" sz="4600" dirty="0">
                <a:solidFill>
                  <a:srgbClr val="000066"/>
                </a:solidFill>
                <a:effectLst/>
                <a:latin typeface="+mn-lt"/>
              </a:rPr>
              <a:t>4-инновация</a:t>
            </a:r>
          </a:p>
          <a:p>
            <a:pPr>
              <a:defRPr/>
            </a:pPr>
            <a:r>
              <a:rPr lang="ru-RU" sz="4600" dirty="0">
                <a:solidFill>
                  <a:srgbClr val="002060"/>
                </a:solidFill>
                <a:effectLst/>
                <a:latin typeface="+mn-lt"/>
              </a:rPr>
              <a:t>«Сведения об инновационной деятельности организаций»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53322" y="5517232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Пермьстат, Отдел статистики труда, науки, образования и культуры</a:t>
            </a:r>
          </a:p>
          <a:p>
            <a:endParaRPr lang="ru-RU" sz="2000" dirty="0" smtClean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717032"/>
            <a:ext cx="8075240" cy="41805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Примеры инноваций в строительстве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51520" y="692696"/>
            <a:ext cx="4248472" cy="28083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Продуктовые инновации</a:t>
            </a:r>
          </a:p>
          <a:p>
            <a:pPr marL="342900" marR="0" lvl="0" indent="-342900" algn="l">
              <a:lnSpc>
                <a:spcPct val="100000"/>
              </a:lnSpc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ru-RU" sz="1400" dirty="0" smtClean="0">
                <a:solidFill>
                  <a:srgbClr val="000066"/>
                </a:solidFill>
                <a:latin typeface="+mn-lt"/>
              </a:rPr>
              <a:t>Выращивание новых сортов сельскохозяйственных культур, отличающихся повышенной зимостойкостью взамен или в дополнение ранее выращиваемых сортов;</a:t>
            </a:r>
          </a:p>
          <a:p>
            <a:pPr marL="342900" marR="0" lvl="0" indent="-342900" algn="l">
              <a:lnSpc>
                <a:spcPct val="100000"/>
              </a:lnSpc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ru-RU" sz="1400" dirty="0" smtClean="0">
                <a:solidFill>
                  <a:srgbClr val="000066"/>
                </a:solidFill>
                <a:latin typeface="+mn-lt"/>
              </a:rPr>
              <a:t> Начало выращивания экологически чистой продукции; </a:t>
            </a:r>
          </a:p>
          <a:p>
            <a:pPr marL="342900" marR="0" lvl="0" indent="-342900" algn="l">
              <a:lnSpc>
                <a:spcPct val="100000"/>
              </a:lnSpc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ru-RU" sz="1400" dirty="0" smtClean="0">
                <a:solidFill>
                  <a:srgbClr val="000066"/>
                </a:solidFill>
                <a:latin typeface="+mn-lt"/>
              </a:rPr>
              <a:t>Разведение сельскохозяйственных животных повышенной продуктивности; </a:t>
            </a:r>
          </a:p>
          <a:p>
            <a:pPr marL="342900" marR="0" lvl="0" indent="-342900" algn="l">
              <a:lnSpc>
                <a:spcPct val="100000"/>
              </a:lnSpc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ru-RU" sz="1400" dirty="0" smtClean="0">
                <a:solidFill>
                  <a:srgbClr val="000066"/>
                </a:solidFill>
                <a:latin typeface="+mn-lt"/>
              </a:rPr>
              <a:t>Выведение новых пород животных; </a:t>
            </a:r>
          </a:p>
          <a:p>
            <a:pPr marL="342900" marR="0" lvl="0" indent="-342900" algn="l">
              <a:lnSpc>
                <a:spcPct val="100000"/>
              </a:lnSpc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ru-RU" sz="1400" dirty="0" smtClean="0">
                <a:solidFill>
                  <a:srgbClr val="000066"/>
                </a:solidFill>
                <a:latin typeface="+mn-lt"/>
              </a:rPr>
              <a:t>Начало разведения племенного скота. 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716016" y="692696"/>
            <a:ext cx="4248472" cy="288032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Процессные инновации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66"/>
                </a:solidFill>
                <a:latin typeface="+mn-lt"/>
              </a:rPr>
              <a:t>Задействование в производстве сеялок, распределяющих семена в грядке на расстоянии, необходимом для конкретной культуры, что позволяет максимально эффективно использовать семена и землю; 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66"/>
                </a:solidFill>
                <a:latin typeface="+mn-lt"/>
              </a:rPr>
              <a:t>Использование систем автоматизированной ирригации почв в зависимости от уровня влажности; 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66"/>
                </a:solidFill>
                <a:latin typeface="+mn-lt"/>
              </a:rPr>
              <a:t>Применение новых биологических методов защиты растений от вредителей и болезней;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66"/>
                </a:solidFill>
                <a:latin typeface="+mn-lt"/>
              </a:rPr>
              <a:t>Внедрение системы капельного орошения; 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66"/>
                </a:solidFill>
                <a:latin typeface="+mn-lt"/>
              </a:rPr>
              <a:t>Внедрение системы капельного орошения.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19944" y="269032"/>
            <a:ext cx="8075240" cy="41805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Примеры инноваций в сельском хозяйстве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23528" y="4149080"/>
            <a:ext cx="7920880" cy="237626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Продуктовые инновации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66"/>
                </a:solidFill>
                <a:latin typeface="+mn-lt"/>
              </a:rPr>
              <a:t>Использование 3D панелей, сип-панелей; сэндвич-панелей взамен традиционных материалов; 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66"/>
                </a:solidFill>
                <a:latin typeface="+mn-lt"/>
              </a:rPr>
              <a:t>Использование строительных материалов с улучшенными характеристиками (полистиролбетон, газобетон, гидроизоляционные мембраны, антикоррозийные составы и т.д.), позволяющих выполнять работы в небольшие сроки, улучшить тепло- и гидроизоляционные характеристики зданий; 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66"/>
                </a:solidFill>
                <a:latin typeface="+mn-lt"/>
              </a:rPr>
              <a:t>Использование новых материалов в строительстве (например, углеродные нанопорошки), принципиально улучшающих качество;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66"/>
                </a:solidFill>
                <a:latin typeface="+mn-lt"/>
              </a:rPr>
              <a:t>Строительство зданий и сооружений с новыми/улучшенными теплоизоляционными характеристиками.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0"/>
            <a:ext cx="8856984" cy="649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>
              <a:solidFill>
                <a:srgbClr val="000066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К инновациям </a:t>
            </a:r>
            <a:r>
              <a:rPr lang="ru-RU" sz="2000" b="1" u="sng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НЕ ОТНОСЯТСЯ</a:t>
            </a:r>
            <a:r>
              <a:rPr lang="ru-RU" sz="2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algn="just"/>
            <a:endParaRPr lang="ru-RU" sz="1100" b="1" u="sng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lvl="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0066"/>
                </a:solidFill>
                <a:latin typeface="+mn-lt"/>
              </a:rPr>
              <a:t> </a:t>
            </a:r>
            <a:r>
              <a:rPr lang="ru-RU" sz="1500" b="1" dirty="0" smtClean="0">
                <a:solidFill>
                  <a:srgbClr val="000066"/>
                </a:solidFill>
                <a:latin typeface="+mn-lt"/>
              </a:rPr>
              <a:t>эстетические изменения в продуктах;</a:t>
            </a:r>
          </a:p>
          <a:p>
            <a:pPr lvl="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500" b="1" dirty="0" smtClean="0">
                <a:solidFill>
                  <a:srgbClr val="000066"/>
                </a:solidFill>
                <a:latin typeface="+mn-lt"/>
              </a:rPr>
              <a:t> незначительные технические или внешние изменения в продукте;</a:t>
            </a:r>
          </a:p>
          <a:p>
            <a:pPr lvl="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500" b="1" dirty="0" smtClean="0">
                <a:solidFill>
                  <a:srgbClr val="000066"/>
                </a:solidFill>
                <a:latin typeface="+mn-lt"/>
              </a:rPr>
              <a:t> расширение номенклатуры товаров, работ, услуг (возможно непрофильных) уже достаточно известных на рынке сбыта видов товаров, работ, услуг с целью обеспечения сиюминутного спроса; </a:t>
            </a:r>
          </a:p>
          <a:p>
            <a:pPr lvl="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500" b="1" dirty="0" smtClean="0">
                <a:solidFill>
                  <a:srgbClr val="000066"/>
                </a:solidFill>
                <a:latin typeface="+mn-lt"/>
              </a:rPr>
              <a:t> приобретение дополнительных станков уже известной модели, либо замена станков на более поздние модификации той же модели;</a:t>
            </a:r>
          </a:p>
          <a:p>
            <a:pPr lvl="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500" b="1" dirty="0" smtClean="0">
                <a:solidFill>
                  <a:srgbClr val="000066"/>
                </a:solidFill>
                <a:latin typeface="+mn-lt"/>
              </a:rPr>
              <a:t> увеличение размеров землепользования и поголовья животных;</a:t>
            </a:r>
          </a:p>
          <a:p>
            <a:pPr lvl="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500" b="1" dirty="0" smtClean="0">
                <a:solidFill>
                  <a:srgbClr val="000066"/>
                </a:solidFill>
                <a:latin typeface="+mn-lt"/>
              </a:rPr>
              <a:t> чередование выращивания (производства) сельскохозяйственных культур в севообороте;</a:t>
            </a:r>
          </a:p>
          <a:p>
            <a:pPr lvl="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500" b="1" dirty="0" smtClean="0">
                <a:solidFill>
                  <a:srgbClr val="000066"/>
                </a:solidFill>
                <a:latin typeface="+mn-lt"/>
              </a:rPr>
              <a:t> продажа инновационных товаров, работ, услуг, полностью произведенных другими организациями;</a:t>
            </a:r>
          </a:p>
          <a:p>
            <a:pPr lvl="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500" b="1" dirty="0">
                <a:solidFill>
                  <a:srgbClr val="000066"/>
                </a:solidFill>
                <a:latin typeface="+mn-lt"/>
              </a:rPr>
              <a:t>рекламная концепция, прототип или модель продукта, который еще не существует;</a:t>
            </a:r>
          </a:p>
          <a:p>
            <a:pPr lvl="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500" b="1" dirty="0">
                <a:solidFill>
                  <a:srgbClr val="000066"/>
                </a:solidFill>
                <a:latin typeface="+mn-lt"/>
              </a:rPr>
              <a:t>формулировка новой корпоративной или управленческой стратегии, если она не вступила в действие; </a:t>
            </a:r>
          </a:p>
          <a:p>
            <a:pPr lvl="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500" b="1" dirty="0">
                <a:solidFill>
                  <a:srgbClr val="000066"/>
                </a:solidFill>
                <a:latin typeface="+mn-lt"/>
              </a:rPr>
              <a:t>результаты выполнения творческих работ или оказания услуг, реализованные в виде отчетов, книг или фильмов;</a:t>
            </a:r>
          </a:p>
          <a:p>
            <a:pPr lvl="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500" b="1" dirty="0">
                <a:solidFill>
                  <a:srgbClr val="000066"/>
                </a:solidFill>
                <a:latin typeface="+mn-lt"/>
              </a:rPr>
              <a:t>изменения, обусловленные внешними ценовыми факторами. Например, выпуск той же модели мобильного телефона, но по более низкой цене в связи со снижением стоимости комплектующих;</a:t>
            </a:r>
          </a:p>
          <a:p>
            <a:pPr lvl="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500" b="1" dirty="0">
                <a:solidFill>
                  <a:srgbClr val="000066"/>
                </a:solidFill>
                <a:latin typeface="+mn-lt"/>
              </a:rPr>
              <a:t>прекращение выпуска продукта, использования бизнес-процесса;</a:t>
            </a:r>
          </a:p>
          <a:p>
            <a:pPr lvl="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500" b="1" dirty="0">
                <a:solidFill>
                  <a:srgbClr val="000066"/>
                </a:solidFill>
                <a:latin typeface="+mn-lt"/>
              </a:rPr>
              <a:t>реорганизация (слияние, присоединение, разделение, выделение, преобразование) организаций, если </a:t>
            </a:r>
            <a:r>
              <a:rPr lang="ru-RU" sz="1500" b="1" dirty="0" smtClean="0">
                <a:solidFill>
                  <a:srgbClr val="000066"/>
                </a:solidFill>
                <a:latin typeface="+mn-lt"/>
              </a:rPr>
              <a:t>в </a:t>
            </a:r>
            <a:r>
              <a:rPr lang="ru-RU" sz="1500" b="1" dirty="0">
                <a:solidFill>
                  <a:srgbClr val="000066"/>
                </a:solidFill>
                <a:latin typeface="+mn-lt"/>
              </a:rPr>
              <a:t>результате организация </a:t>
            </a:r>
            <a:r>
              <a:rPr lang="ru-RU" sz="1500" b="1" dirty="0" smtClean="0">
                <a:solidFill>
                  <a:srgbClr val="000066"/>
                </a:solidFill>
                <a:latin typeface="+mn-lt"/>
              </a:rPr>
              <a:t>не </a:t>
            </a:r>
            <a:r>
              <a:rPr lang="ru-RU" sz="1500" b="1" dirty="0">
                <a:solidFill>
                  <a:srgbClr val="000066"/>
                </a:solidFill>
                <a:latin typeface="+mn-lt"/>
              </a:rPr>
              <a:t>разрабатывает или не принимает новый бизнес-процесс с целью повышения успеха.</a:t>
            </a:r>
          </a:p>
          <a:p>
            <a:pPr lvl="0" algn="l">
              <a:lnSpc>
                <a:spcPct val="120000"/>
              </a:lnSpc>
              <a:buFont typeface="Arial" pitchFamily="34" charset="0"/>
              <a:buChar char="•"/>
            </a:pPr>
            <a:endParaRPr lang="ru-RU" sz="1400" dirty="0" smtClean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424936" cy="5595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Прямоугольная выноска 23"/>
          <p:cNvSpPr/>
          <p:nvPr/>
        </p:nvSpPr>
        <p:spPr>
          <a:xfrm>
            <a:off x="179512" y="188640"/>
            <a:ext cx="8856984" cy="576064"/>
          </a:xfrm>
          <a:prstGeom prst="wedgeRectCallou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Раздел 1</a:t>
            </a:r>
            <a:r>
              <a:rPr lang="ru-RU" sz="2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заполняют все организации вне зависимости от того, осуществляли они инновационную деятельность в отчетном периоде или </a:t>
            </a:r>
            <a:r>
              <a:rPr lang="ru-RU" sz="2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нет</a:t>
            </a:r>
            <a:endParaRPr lang="ru-RU" sz="20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7092280" y="1052736"/>
            <a:ext cx="288032" cy="504056"/>
          </a:xfrm>
          <a:prstGeom prst="ellipse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9" name="Прямая со стрелкой 28"/>
          <p:cNvCxnSpPr>
            <a:stCxn id="28" idx="4"/>
          </p:cNvCxnSpPr>
          <p:nvPr/>
        </p:nvCxnSpPr>
        <p:spPr>
          <a:xfrm flipH="1">
            <a:off x="6876256" y="1556792"/>
            <a:ext cx="360040" cy="79208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948264" y="112474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  или 2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6804248" y="213285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1, 2, 3, 4, 5 или 6</a:t>
            </a:r>
            <a:endParaRPr lang="ru-RU" dirty="0"/>
          </a:p>
        </p:txBody>
      </p:sp>
      <p:cxnSp>
        <p:nvCxnSpPr>
          <p:cNvPr id="37" name="Прямая со стрелкой 36"/>
          <p:cNvCxnSpPr>
            <a:stCxn id="28" idx="4"/>
          </p:cNvCxnSpPr>
          <p:nvPr/>
        </p:nvCxnSpPr>
        <p:spPr>
          <a:xfrm>
            <a:off x="7236296" y="1556792"/>
            <a:ext cx="864096" cy="151216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28" idx="4"/>
          </p:cNvCxnSpPr>
          <p:nvPr/>
        </p:nvCxnSpPr>
        <p:spPr>
          <a:xfrm flipH="1">
            <a:off x="6876256" y="1556792"/>
            <a:ext cx="360040" cy="151216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555776" y="3501008"/>
            <a:ext cx="3888432" cy="4924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ru-RU" sz="13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Если строка 101 = 1, то каждая из строк 103-110 должна быть обязательно оценена кодом 1 или 2</a:t>
            </a:r>
          </a:p>
        </p:txBody>
      </p:sp>
      <p:sp>
        <p:nvSpPr>
          <p:cNvPr id="50" name="Овал 49"/>
          <p:cNvSpPr/>
          <p:nvPr/>
        </p:nvSpPr>
        <p:spPr>
          <a:xfrm>
            <a:off x="6588224" y="3356992"/>
            <a:ext cx="360040" cy="720080"/>
          </a:xfrm>
          <a:prstGeom prst="ellipse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7812360" y="3284984"/>
            <a:ext cx="360040" cy="720080"/>
          </a:xfrm>
          <a:prstGeom prst="ellipse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6" name="Shape 9"/>
          <p:cNvCxnSpPr>
            <a:stCxn id="48" idx="3"/>
            <a:endCxn id="52" idx="4"/>
          </p:cNvCxnSpPr>
          <p:nvPr/>
        </p:nvCxnSpPr>
        <p:spPr>
          <a:xfrm>
            <a:off x="6444208" y="3747230"/>
            <a:ext cx="1548172" cy="257834"/>
          </a:xfrm>
          <a:prstGeom prst="bentConnector4">
            <a:avLst>
              <a:gd name="adj1" fmla="val 4811"/>
              <a:gd name="adj2" fmla="val 188662"/>
            </a:avLst>
          </a:prstGeom>
          <a:noFill/>
          <a:ln w="1905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7" name="TextBox 66"/>
          <p:cNvSpPr txBox="1"/>
          <p:nvPr/>
        </p:nvSpPr>
        <p:spPr>
          <a:xfrm>
            <a:off x="6804248" y="4581128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1, 2, 3, 4, 5 или 6</a:t>
            </a:r>
            <a:endParaRPr lang="ru-RU" dirty="0"/>
          </a:p>
        </p:txBody>
      </p:sp>
      <p:cxnSp>
        <p:nvCxnSpPr>
          <p:cNvPr id="110" name="Прямая соединительная линия 109"/>
          <p:cNvCxnSpPr>
            <a:endCxn id="50" idx="4"/>
          </p:cNvCxnSpPr>
          <p:nvPr/>
        </p:nvCxnSpPr>
        <p:spPr>
          <a:xfrm flipH="1" flipV="1">
            <a:off x="6768244" y="4077072"/>
            <a:ext cx="36004" cy="144016"/>
          </a:xfrm>
          <a:prstGeom prst="line">
            <a:avLst/>
          </a:prstGeom>
          <a:noFill/>
          <a:ln w="1905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5" name="TextBox 114"/>
          <p:cNvSpPr txBox="1"/>
          <p:nvPr/>
        </p:nvSpPr>
        <p:spPr>
          <a:xfrm>
            <a:off x="1331640" y="4797152"/>
            <a:ext cx="4536504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5875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ru-RU" sz="12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Жизненный </a:t>
            </a:r>
            <a:r>
              <a:rPr lang="ru-RU" sz="12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цикл указывается в количестве полных лет. </a:t>
            </a:r>
            <a:r>
              <a:rPr lang="ru-RU" sz="12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Например, если товары, работы, услуги выпускались три месяца, то указывается один год.</a:t>
            </a:r>
          </a:p>
          <a:p>
            <a:pPr algn="l"/>
            <a:r>
              <a:rPr lang="ru-RU" sz="12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Если </a:t>
            </a:r>
            <a:r>
              <a:rPr lang="ru-RU" sz="12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информация о годе начала выпуска основной продукции отсутствует, учет ее жизненного цикла осуществляется с момента регистрации организации как нового юридического </a:t>
            </a:r>
            <a:r>
              <a:rPr lang="ru-RU" sz="12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лица.</a:t>
            </a:r>
            <a:endParaRPr lang="ru-RU" sz="12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cxnSp>
        <p:nvCxnSpPr>
          <p:cNvPr id="124" name="Прямая со стрелкой 123"/>
          <p:cNvCxnSpPr>
            <a:stCxn id="115" idx="3"/>
          </p:cNvCxnSpPr>
          <p:nvPr/>
        </p:nvCxnSpPr>
        <p:spPr>
          <a:xfrm flipV="1">
            <a:off x="5868144" y="4509120"/>
            <a:ext cx="792088" cy="888197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6660232" y="4581128"/>
            <a:ext cx="2160240" cy="504056"/>
          </a:xfrm>
          <a:prstGeom prst="ellipse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133649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Овал 6"/>
          <p:cNvSpPr/>
          <p:nvPr/>
        </p:nvSpPr>
        <p:spPr>
          <a:xfrm>
            <a:off x="6372200" y="4941168"/>
            <a:ext cx="504056" cy="288032"/>
          </a:xfrm>
          <a:prstGeom prst="ellipse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4736" y="5373216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1, 2 или 3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5877273"/>
            <a:ext cx="8496944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ru-RU" sz="12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Показывается число собственных научно-исследовательских, проектно-конструкторских подразделений в структуре организации, </a:t>
            </a:r>
            <a:r>
              <a:rPr lang="ru-RU" sz="12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ведущих научные исследования и разработки на постоянной основе</a:t>
            </a:r>
            <a:r>
              <a:rPr lang="ru-RU" sz="12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, включая прикладные и поисковые научные исследования, экспериментальные разработки для достижения практических целей и решения конкретных задач при создании новых технологий, товаров, выполнении работ, оказании услуг. </a:t>
            </a:r>
            <a:endParaRPr lang="ru-RU" sz="1300" b="1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>
            <a:endCxn id="7" idx="3"/>
          </p:cNvCxnSpPr>
          <p:nvPr/>
        </p:nvCxnSpPr>
        <p:spPr>
          <a:xfrm flipV="1">
            <a:off x="6084168" y="5187019"/>
            <a:ext cx="361849" cy="69025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7" idx="5"/>
          </p:cNvCxnSpPr>
          <p:nvPr/>
        </p:nvCxnSpPr>
        <p:spPr>
          <a:xfrm>
            <a:off x="6802439" y="5187019"/>
            <a:ext cx="73817" cy="402221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" idx="5"/>
          </p:cNvCxnSpPr>
          <p:nvPr/>
        </p:nvCxnSpPr>
        <p:spPr>
          <a:xfrm>
            <a:off x="6802439" y="5187019"/>
            <a:ext cx="361849" cy="186197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83568" y="2708920"/>
            <a:ext cx="2808312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ru-RU" sz="12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При заполнении </a:t>
            </a:r>
            <a:r>
              <a:rPr lang="ru-RU" sz="12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строки </a:t>
            </a:r>
            <a:r>
              <a:rPr lang="ru-RU" sz="12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114 </a:t>
            </a:r>
            <a:r>
              <a:rPr lang="ru-RU" sz="12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следует её сверить с данными </a:t>
            </a:r>
            <a:r>
              <a:rPr lang="ru-RU" sz="12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по </a:t>
            </a:r>
            <a:r>
              <a:rPr lang="ru-RU" sz="12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строке 01 графы </a:t>
            </a:r>
            <a:r>
              <a:rPr lang="ru-RU" sz="12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2 </a:t>
            </a:r>
            <a:r>
              <a:rPr lang="ru-RU" sz="12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формы федерального статистического наблюдения </a:t>
            </a:r>
            <a:r>
              <a:rPr lang="ru-RU" sz="12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№ П-4 «Сведения о численности и заработной плате </a:t>
            </a:r>
            <a:r>
              <a:rPr lang="ru-RU" sz="12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работников» в целом за 2019 год.</a:t>
            </a:r>
            <a:endParaRPr lang="ru-RU" sz="1200" b="1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51920" y="1916832"/>
            <a:ext cx="2520280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ru-RU" sz="12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При заполнении </a:t>
            </a:r>
            <a:r>
              <a:rPr lang="ru-RU" sz="12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строки </a:t>
            </a:r>
            <a:r>
              <a:rPr lang="ru-RU" sz="12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113 </a:t>
            </a:r>
            <a:r>
              <a:rPr lang="ru-RU" sz="12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следует </a:t>
            </a:r>
            <a:r>
              <a:rPr lang="ru-RU" sz="12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её сверить с </a:t>
            </a:r>
            <a:r>
              <a:rPr lang="ru-RU" sz="12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данными по строке 01 </a:t>
            </a:r>
            <a:r>
              <a:rPr lang="ru-RU" sz="12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графы </a:t>
            </a:r>
            <a:r>
              <a:rPr lang="ru-RU" sz="12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1 </a:t>
            </a:r>
            <a:r>
              <a:rPr lang="ru-RU" sz="12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формы федерального </a:t>
            </a:r>
            <a:r>
              <a:rPr lang="ru-RU" sz="12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статистического </a:t>
            </a:r>
            <a:r>
              <a:rPr lang="ru-RU" sz="12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наблюдения </a:t>
            </a:r>
            <a:r>
              <a:rPr lang="ru-RU" sz="12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№ </a:t>
            </a:r>
            <a:r>
              <a:rPr lang="ru-RU" sz="12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П-2 (</a:t>
            </a:r>
            <a:r>
              <a:rPr lang="ru-RU" sz="12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инвест</a:t>
            </a:r>
            <a:r>
              <a:rPr lang="ru-RU" sz="12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) «Сведения об инвестиционной </a:t>
            </a:r>
            <a:r>
              <a:rPr lang="ru-RU" sz="12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деятельности» за 2019 год.</a:t>
            </a:r>
            <a:endParaRPr lang="ru-RU" sz="1200" b="1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6300192" y="4293096"/>
            <a:ext cx="504056" cy="288032"/>
          </a:xfrm>
          <a:prstGeom prst="ellipse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6372200" y="4581128"/>
            <a:ext cx="432048" cy="216024"/>
          </a:xfrm>
          <a:prstGeom prst="ellipse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0" name="Соединительная линия уступом 49"/>
          <p:cNvCxnSpPr>
            <a:stCxn id="45" idx="3"/>
            <a:endCxn id="48" idx="2"/>
          </p:cNvCxnSpPr>
          <p:nvPr/>
        </p:nvCxnSpPr>
        <p:spPr>
          <a:xfrm>
            <a:off x="3491880" y="3401418"/>
            <a:ext cx="2880320" cy="1287722"/>
          </a:xfrm>
          <a:prstGeom prst="bentConnector3">
            <a:avLst>
              <a:gd name="adj1" fmla="val 50000"/>
            </a:avLst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Соединительная линия уступом 51"/>
          <p:cNvCxnSpPr>
            <a:stCxn id="46" idx="2"/>
            <a:endCxn id="47" idx="2"/>
          </p:cNvCxnSpPr>
          <p:nvPr/>
        </p:nvCxnSpPr>
        <p:spPr>
          <a:xfrm rot="16200000" flipH="1">
            <a:off x="5138484" y="3275403"/>
            <a:ext cx="1135285" cy="1188132"/>
          </a:xfrm>
          <a:prstGeom prst="bentConnector2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6804248" y="4725144"/>
            <a:ext cx="432048" cy="144016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2822" t="11966" r="12913" b="21075"/>
          <a:stretch>
            <a:fillRect/>
          </a:stretch>
        </p:blipFill>
        <p:spPr bwMode="auto">
          <a:xfrm>
            <a:off x="0" y="1268760"/>
            <a:ext cx="9036496" cy="509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Овал 58"/>
          <p:cNvSpPr/>
          <p:nvPr/>
        </p:nvSpPr>
        <p:spPr>
          <a:xfrm>
            <a:off x="7236296" y="2348880"/>
            <a:ext cx="576064" cy="1656184"/>
          </a:xfrm>
          <a:prstGeom prst="ellipse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411760" y="2492896"/>
            <a:ext cx="4320480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Если организация в течение последних трех лет не имела завершенные инновации, то в каждой строке с 201 по 209 нужно проставить код 2! </a:t>
            </a:r>
          </a:p>
        </p:txBody>
      </p:sp>
      <p:cxnSp>
        <p:nvCxnSpPr>
          <p:cNvPr id="61" name="Прямая со стрелкой 60"/>
          <p:cNvCxnSpPr>
            <a:stCxn id="60" idx="3"/>
            <a:endCxn id="59" idx="2"/>
          </p:cNvCxnSpPr>
          <p:nvPr/>
        </p:nvCxnSpPr>
        <p:spPr>
          <a:xfrm>
            <a:off x="6732240" y="2862228"/>
            <a:ext cx="504056" cy="31474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059832" y="4149080"/>
            <a:ext cx="3168352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При этом строки 210, 211 и 212 заполнять  НЕ НУЖНО!</a:t>
            </a:r>
          </a:p>
        </p:txBody>
      </p:sp>
      <p:sp>
        <p:nvSpPr>
          <p:cNvPr id="69" name="Овал 68"/>
          <p:cNvSpPr/>
          <p:nvPr/>
        </p:nvSpPr>
        <p:spPr>
          <a:xfrm>
            <a:off x="2411760" y="5301208"/>
            <a:ext cx="360040" cy="576064"/>
          </a:xfrm>
          <a:prstGeom prst="ellipse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3059832" y="6021288"/>
            <a:ext cx="576064" cy="288032"/>
          </a:xfrm>
          <a:prstGeom prst="ellipse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/>
          </a:p>
        </p:txBody>
      </p:sp>
      <p:cxnSp>
        <p:nvCxnSpPr>
          <p:cNvPr id="71" name="Прямая со стрелкой 70"/>
          <p:cNvCxnSpPr>
            <a:stCxn id="68" idx="2"/>
            <a:endCxn id="70" idx="6"/>
          </p:cNvCxnSpPr>
          <p:nvPr/>
        </p:nvCxnSpPr>
        <p:spPr>
          <a:xfrm flipH="1">
            <a:off x="3635896" y="4672300"/>
            <a:ext cx="1008112" cy="149300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68" idx="2"/>
            <a:endCxn id="69" idx="6"/>
          </p:cNvCxnSpPr>
          <p:nvPr/>
        </p:nvCxnSpPr>
        <p:spPr>
          <a:xfrm flipH="1">
            <a:off x="2771800" y="4672300"/>
            <a:ext cx="1872208" cy="91694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ая выноска 12"/>
          <p:cNvSpPr/>
          <p:nvPr/>
        </p:nvSpPr>
        <p:spPr>
          <a:xfrm>
            <a:off x="179512" y="188640"/>
            <a:ext cx="8856984" cy="576064"/>
          </a:xfrm>
          <a:prstGeom prst="wedgeRectCallou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Раздел </a:t>
            </a:r>
            <a:r>
              <a:rPr lang="ru-RU" sz="2000" b="1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2</a:t>
            </a:r>
            <a:r>
              <a:rPr lang="ru-RU" sz="2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заполняют все организации вне зависимости от того, осуществляли они инновационную деятельность в отчетном периоде или </a:t>
            </a:r>
            <a:r>
              <a:rPr lang="ru-RU" sz="2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нет</a:t>
            </a:r>
            <a:endParaRPr lang="ru-RU" sz="20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l="12822" t="11966" r="12913" b="21075"/>
          <a:stretch>
            <a:fillRect/>
          </a:stretch>
        </p:blipFill>
        <p:spPr bwMode="auto">
          <a:xfrm>
            <a:off x="0" y="476672"/>
            <a:ext cx="9036496" cy="509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23728" y="1196752"/>
            <a:ext cx="403244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Если  в строке  202 указан код 1,  то хотя бы одна из строк 203-209 должна быть оценена кодом 1</a:t>
            </a:r>
          </a:p>
        </p:txBody>
      </p:sp>
      <p:sp>
        <p:nvSpPr>
          <p:cNvPr id="6" name="Овал 5"/>
          <p:cNvSpPr/>
          <p:nvPr/>
        </p:nvSpPr>
        <p:spPr>
          <a:xfrm>
            <a:off x="7380312" y="1844824"/>
            <a:ext cx="360040" cy="360040"/>
          </a:xfrm>
          <a:prstGeom prst="ellipse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/>
          <p:cNvCxnSpPr>
            <a:stCxn id="5" idx="3"/>
            <a:endCxn id="6" idx="2"/>
          </p:cNvCxnSpPr>
          <p:nvPr/>
        </p:nvCxnSpPr>
        <p:spPr>
          <a:xfrm>
            <a:off x="6156176" y="1458362"/>
            <a:ext cx="1224136" cy="56648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5576" y="2204864"/>
            <a:ext cx="4968552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ru-RU" sz="14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Если  по строкам  201 и/или 202 указан код 1,  то обязательно заполнить строки соответственно 210 и 211</a:t>
            </a:r>
          </a:p>
        </p:txBody>
      </p:sp>
      <p:sp>
        <p:nvSpPr>
          <p:cNvPr id="11" name="Овал 10"/>
          <p:cNvSpPr/>
          <p:nvPr/>
        </p:nvSpPr>
        <p:spPr>
          <a:xfrm>
            <a:off x="2339752" y="4581128"/>
            <a:ext cx="360040" cy="504056"/>
          </a:xfrm>
          <a:prstGeom prst="ellipse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059832" y="5157192"/>
            <a:ext cx="504056" cy="360040"/>
          </a:xfrm>
          <a:prstGeom prst="ellipse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3" name="Прямая со стрелкой 12"/>
          <p:cNvCxnSpPr>
            <a:stCxn id="10" idx="2"/>
            <a:endCxn id="11" idx="6"/>
          </p:cNvCxnSpPr>
          <p:nvPr/>
        </p:nvCxnSpPr>
        <p:spPr>
          <a:xfrm flipH="1">
            <a:off x="2699792" y="2728084"/>
            <a:ext cx="540060" cy="210507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95936" y="3356992"/>
            <a:ext cx="482453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ru-RU" sz="14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Если по строкам 201 и/или 202 стоит код 1, то обязательно в строке 212 нужно поставить код 1 либо код 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39952" y="4797152"/>
            <a:ext cx="4824536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ru-RU" sz="1300" b="1" u="sng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По строке 212 код 1</a:t>
            </a:r>
            <a:r>
              <a:rPr lang="ru-RU" sz="13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, если организация в течение последних трех лет имела </a:t>
            </a:r>
            <a:r>
              <a:rPr lang="ru-RU" sz="1300" b="1" u="sng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экологические инновации</a:t>
            </a:r>
            <a:r>
              <a:rPr lang="ru-RU" sz="13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, осуществляемые </a:t>
            </a:r>
            <a:r>
              <a:rPr lang="ru-RU" sz="1300" b="1" u="sng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 рамках завершенных продуктовых и процессных инноваций.</a:t>
            </a:r>
            <a:r>
              <a:rPr lang="ru-RU" sz="13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9512" y="5733256"/>
            <a:ext cx="9145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b="1" u="sng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Экологические инновация 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−  это новый или значительно усовершенствованный продукт, услуга или метод </a:t>
            </a:r>
            <a:br>
              <a:rPr lang="ru-RU" sz="14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их производства (передачи), новый или значительно усовершенствованный бизнес-процесс или их комбинация, способствующий повышению экологической безопасности, улучшению или предотвращению негативного воздействия на окружающую среду.</a:t>
            </a:r>
          </a:p>
        </p:txBody>
      </p:sp>
      <p:cxnSp>
        <p:nvCxnSpPr>
          <p:cNvPr id="29" name="Shape 28"/>
          <p:cNvCxnSpPr>
            <a:stCxn id="18" idx="1"/>
            <a:endCxn id="12" idx="7"/>
          </p:cNvCxnSpPr>
          <p:nvPr/>
        </p:nvCxnSpPr>
        <p:spPr>
          <a:xfrm rot="10800000" flipV="1">
            <a:off x="3490072" y="3618601"/>
            <a:ext cx="505865" cy="1591317"/>
          </a:xfrm>
          <a:prstGeom prst="bentConnector2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hape 29"/>
          <p:cNvCxnSpPr>
            <a:endCxn id="12" idx="5"/>
          </p:cNvCxnSpPr>
          <p:nvPr/>
        </p:nvCxnSpPr>
        <p:spPr>
          <a:xfrm rot="10800000">
            <a:off x="3490072" y="5464506"/>
            <a:ext cx="1081929" cy="196743"/>
          </a:xfrm>
          <a:prstGeom prst="bentConnector2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4572000" y="5517232"/>
            <a:ext cx="0" cy="14401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 l="13272" t="11966" r="10229" b="27867"/>
          <a:stretch>
            <a:fillRect/>
          </a:stretch>
        </p:blipFill>
        <p:spPr bwMode="auto">
          <a:xfrm>
            <a:off x="467544" y="2780928"/>
            <a:ext cx="8064896" cy="396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ая выноска 6"/>
          <p:cNvSpPr/>
          <p:nvPr/>
        </p:nvSpPr>
        <p:spPr>
          <a:xfrm>
            <a:off x="179512" y="116632"/>
            <a:ext cx="8856984" cy="936104"/>
          </a:xfrm>
          <a:prstGeom prst="wedgeRect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b="1" dirty="0" smtClean="0">
                <a:solidFill>
                  <a:schemeClr val="bg1"/>
                </a:solidFill>
              </a:rPr>
              <a:t> они </a:t>
            </a:r>
            <a:r>
              <a:rPr lang="ru-RU" sz="2000" b="1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Раздел 3</a:t>
            </a:r>
            <a:r>
              <a:rPr lang="ru-RU" sz="2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заполняют все организации вне зависимости от того, </a:t>
            </a:r>
            <a:r>
              <a:rPr lang="ru-RU" sz="2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ru-RU" sz="2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отгружали </a:t>
            </a:r>
            <a:r>
              <a:rPr lang="ru-RU" sz="2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они инновационные товары, выполняли работы, </a:t>
            </a:r>
            <a:r>
              <a:rPr lang="ru-RU" sz="2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ru-RU" sz="2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услуги </a:t>
            </a:r>
            <a:r>
              <a:rPr lang="ru-RU" sz="2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инновационного характера в отчетном году или нет</a:t>
            </a:r>
            <a:endParaRPr lang="ru-RU" sz="20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7016" y="1196752"/>
            <a:ext cx="885698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При заполнении данных об объеме отгруженных товаров собственного производства, выполненных работ и услуг необходимо руководствоваться </a:t>
            </a:r>
            <a:r>
              <a:rPr lang="ru-RU" sz="14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Указаниями по заполнению формы № П-1 «Сведения о производстве и отгрузке товаров и услуг» и № П-5 (м) «Основные сведения о деятельности организации».</a:t>
            </a:r>
          </a:p>
          <a:p>
            <a:pPr algn="l"/>
            <a:endParaRPr lang="ru-RU" sz="1400" b="1" dirty="0" smtClean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algn="l"/>
            <a:r>
              <a:rPr lang="ru-RU" sz="14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В организациях, введенных в эксплуатацию менее трех лет назад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, включая отчетный год, вся произведенная продукция </a:t>
            </a:r>
            <a:r>
              <a:rPr lang="ru-RU" sz="1400" b="1" u="sng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будет считаться инновационной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, так как она является новой для этой организации, данные в строках 301, 302 и 303 будут равны.</a:t>
            </a:r>
            <a:endParaRPr lang="en-US" sz="1400" b="1" dirty="0" smtClean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8264" y="4725144"/>
            <a:ext cx="2123728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ru-RU" sz="12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Данные должны быть сопоставимы с данными формы федерального статистического наблюдения № 4-инновация </a:t>
            </a:r>
            <a:r>
              <a:rPr lang="ru-RU" sz="1200" b="1" u="sng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за 2018 год</a:t>
            </a:r>
            <a:r>
              <a:rPr lang="ru-RU" sz="12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!</a:t>
            </a:r>
          </a:p>
        </p:txBody>
      </p:sp>
      <p:sp>
        <p:nvSpPr>
          <p:cNvPr id="13" name="Овал 12"/>
          <p:cNvSpPr/>
          <p:nvPr/>
        </p:nvSpPr>
        <p:spPr>
          <a:xfrm>
            <a:off x="7668344" y="2996952"/>
            <a:ext cx="792088" cy="504056"/>
          </a:xfrm>
          <a:prstGeom prst="ellipse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4" name="Прямая со стрелкой 13"/>
          <p:cNvCxnSpPr>
            <a:stCxn id="13" idx="4"/>
          </p:cNvCxnSpPr>
          <p:nvPr/>
        </p:nvCxnSpPr>
        <p:spPr>
          <a:xfrm flipH="1">
            <a:off x="7524328" y="3501008"/>
            <a:ext cx="540060" cy="1224136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660232" y="2996952"/>
            <a:ext cx="79208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72000" y="4221088"/>
            <a:ext cx="2304256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ru-RU" sz="12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Данные по строке 301 должны быть согласованы с данными формы федерального статистического наблюдения № П-1 «Сведения о производстве и отгрузке товаров и услуг». </a:t>
            </a:r>
          </a:p>
        </p:txBody>
      </p:sp>
      <p:sp>
        <p:nvSpPr>
          <p:cNvPr id="20" name="Овал 19"/>
          <p:cNvSpPr/>
          <p:nvPr/>
        </p:nvSpPr>
        <p:spPr>
          <a:xfrm>
            <a:off x="3635896" y="4077072"/>
            <a:ext cx="504056" cy="216024"/>
          </a:xfrm>
          <a:prstGeom prst="ellipse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5536" y="5157192"/>
            <a:ext cx="3024336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ru-RU" sz="12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Объем только </a:t>
            </a:r>
            <a:r>
              <a:rPr lang="ru-RU" sz="1200" b="1" u="sng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инновационных товаров, работ, услуг </a:t>
            </a:r>
            <a:r>
              <a:rPr lang="ru-RU" sz="12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. Данные по </a:t>
            </a:r>
            <a:r>
              <a:rPr lang="ru-RU" sz="1200" b="1" u="sng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строке 302 </a:t>
            </a:r>
            <a:r>
              <a:rPr lang="ru-RU" sz="12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должны быть сопоставимы со </a:t>
            </a:r>
            <a:r>
              <a:rPr lang="ru-RU" sz="1200" b="1" u="sng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строкой 11 графы 1 формы № П-1 за январь-декабрь 2019 г.</a:t>
            </a:r>
            <a:endParaRPr lang="ru-RU" sz="1200" b="1" u="sng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3635896" y="4293096"/>
            <a:ext cx="504056" cy="216024"/>
          </a:xfrm>
          <a:prstGeom prst="ellipse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32" name="Shape 31"/>
          <p:cNvCxnSpPr>
            <a:stCxn id="29" idx="3"/>
          </p:cNvCxnSpPr>
          <p:nvPr/>
        </p:nvCxnSpPr>
        <p:spPr>
          <a:xfrm flipV="1">
            <a:off x="3419872" y="4509120"/>
            <a:ext cx="360040" cy="1155904"/>
          </a:xfrm>
          <a:prstGeom prst="bentConnector2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>
            <a:stCxn id="20" idx="6"/>
            <a:endCxn id="19" idx="1"/>
          </p:cNvCxnSpPr>
          <p:nvPr/>
        </p:nvCxnSpPr>
        <p:spPr>
          <a:xfrm>
            <a:off x="4139952" y="4185084"/>
            <a:ext cx="432048" cy="636169"/>
          </a:xfrm>
          <a:prstGeom prst="bentConnector3">
            <a:avLst>
              <a:gd name="adj1" fmla="val 50000"/>
            </a:avLst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3272" t="11966" r="10229" b="8115"/>
          <a:stretch>
            <a:fillRect/>
          </a:stretch>
        </p:blipFill>
        <p:spPr bwMode="auto">
          <a:xfrm>
            <a:off x="107504" y="404664"/>
            <a:ext cx="8935663" cy="583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355976" y="2420889"/>
            <a:ext cx="3384376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Строка 302 равна сумме строк 303 и 304</a:t>
            </a:r>
            <a:endParaRPr lang="ru-RU" sz="14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6309320"/>
            <a:ext cx="7704856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ru-RU" sz="14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Если строка 302 </a:t>
            </a:r>
            <a:r>
              <a:rPr lang="en-US" sz="14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&gt; 0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, то обязательно строки 310, 311 и 312 должны быть оценены кодом 1 или 2   </a:t>
            </a:r>
          </a:p>
        </p:txBody>
      </p:sp>
      <p:sp>
        <p:nvSpPr>
          <p:cNvPr id="7" name="Овал 6"/>
          <p:cNvSpPr/>
          <p:nvPr/>
        </p:nvSpPr>
        <p:spPr>
          <a:xfrm>
            <a:off x="7020272" y="5589240"/>
            <a:ext cx="432048" cy="648072"/>
          </a:xfrm>
          <a:prstGeom prst="ellipse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>
            <a:stCxn id="7" idx="2"/>
          </p:cNvCxnSpPr>
          <p:nvPr/>
        </p:nvCxnSpPr>
        <p:spPr>
          <a:xfrm flipH="1">
            <a:off x="6660232" y="5913276"/>
            <a:ext cx="360040" cy="39604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44008" y="3501009"/>
            <a:ext cx="3744416" cy="8925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ru-RU" sz="13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Из строки 302 </a:t>
            </a:r>
            <a:r>
              <a:rPr lang="ru-RU" sz="13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приводятся данные об инновационных товарах, работах, услугах, </a:t>
            </a:r>
            <a:r>
              <a:rPr lang="ru-RU" sz="13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связанных с нанотехнологиями  (продукция наноиндустрии)</a:t>
            </a:r>
            <a:endParaRPr lang="ru-RU" sz="1300" b="1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635896" y="3789040"/>
            <a:ext cx="504056" cy="288032"/>
          </a:xfrm>
          <a:prstGeom prst="ellipse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5" name="Прямая со стрелкой 14"/>
          <p:cNvCxnSpPr>
            <a:stCxn id="13" idx="1"/>
            <a:endCxn id="14" idx="6"/>
          </p:cNvCxnSpPr>
          <p:nvPr/>
        </p:nvCxnSpPr>
        <p:spPr>
          <a:xfrm flipH="1" flipV="1">
            <a:off x="4139952" y="3933056"/>
            <a:ext cx="504056" cy="14229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3635896" y="2060848"/>
            <a:ext cx="504056" cy="288032"/>
          </a:xfrm>
          <a:prstGeom prst="ellipse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0" name="Прямая со стрелкой 19"/>
          <p:cNvCxnSpPr>
            <a:stCxn id="5" idx="1"/>
            <a:endCxn id="19" idx="5"/>
          </p:cNvCxnSpPr>
          <p:nvPr/>
        </p:nvCxnSpPr>
        <p:spPr>
          <a:xfrm flipH="1" flipV="1">
            <a:off x="4066135" y="2306699"/>
            <a:ext cx="289841" cy="268079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2828" t="10080" r="14051" b="15761"/>
          <a:stretch>
            <a:fillRect/>
          </a:stretch>
        </p:blipFill>
        <p:spPr bwMode="auto">
          <a:xfrm>
            <a:off x="179512" y="964469"/>
            <a:ext cx="874719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15816" y="3429000"/>
            <a:ext cx="396044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+mn-lt"/>
              </a:rPr>
              <a:t>Каждая строка должна быть оценена кодом!</a:t>
            </a:r>
          </a:p>
        </p:txBody>
      </p:sp>
      <p:sp>
        <p:nvSpPr>
          <p:cNvPr id="8" name="Овал 7"/>
          <p:cNvSpPr/>
          <p:nvPr/>
        </p:nvSpPr>
        <p:spPr>
          <a:xfrm>
            <a:off x="7164288" y="2204864"/>
            <a:ext cx="576064" cy="3384376"/>
          </a:xfrm>
          <a:prstGeom prst="ellipse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876256" y="3573016"/>
            <a:ext cx="288032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7740352" y="5661248"/>
            <a:ext cx="1008112" cy="216024"/>
          </a:xfrm>
          <a:prstGeom prst="ellipse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5696" y="4653136"/>
            <a:ext cx="4968552" cy="6924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Количество инновационных проектов, </a:t>
            </a:r>
            <a:r>
              <a:rPr lang="ru-RU" sz="13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для которых указанные </a:t>
            </a:r>
            <a:br>
              <a:rPr lang="ru-RU" sz="13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ru-RU" sz="13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 строках 401-419 факторы послужили реальным препятствием на пути их реализации в течение последних трех лет.</a:t>
            </a:r>
          </a:p>
        </p:txBody>
      </p:sp>
      <p:sp>
        <p:nvSpPr>
          <p:cNvPr id="14" name="Овал 13"/>
          <p:cNvSpPr/>
          <p:nvPr/>
        </p:nvSpPr>
        <p:spPr>
          <a:xfrm>
            <a:off x="7164288" y="5949280"/>
            <a:ext cx="504056" cy="648072"/>
          </a:xfrm>
          <a:prstGeom prst="ellipse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5" name="Прямая со стрелкой 14"/>
          <p:cNvCxnSpPr>
            <a:stCxn id="13" idx="3"/>
            <a:endCxn id="14" idx="1"/>
          </p:cNvCxnSpPr>
          <p:nvPr/>
        </p:nvCxnSpPr>
        <p:spPr>
          <a:xfrm>
            <a:off x="6804248" y="4999385"/>
            <a:ext cx="433857" cy="1044803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ая выноска 15"/>
          <p:cNvSpPr/>
          <p:nvPr/>
        </p:nvSpPr>
        <p:spPr>
          <a:xfrm>
            <a:off x="179512" y="188640"/>
            <a:ext cx="8856984" cy="576064"/>
          </a:xfrm>
          <a:prstGeom prst="wedgeRectCallou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Раздел </a:t>
            </a:r>
            <a:r>
              <a:rPr lang="ru-RU" sz="2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4 </a:t>
            </a:r>
            <a:r>
              <a:rPr lang="ru-RU" sz="2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заполняют все организации вне зависимости от того, осуществляли они инновационную деятельность в отчетном периоде или </a:t>
            </a:r>
            <a:r>
              <a:rPr lang="ru-RU" sz="2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нет</a:t>
            </a:r>
            <a:endParaRPr lang="ru-RU" sz="20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 cstate="print"/>
          <a:srcRect l="12600" t="10406" r="12251" b="9281"/>
          <a:stretch>
            <a:fillRect/>
          </a:stretch>
        </p:blipFill>
        <p:spPr bwMode="auto">
          <a:xfrm>
            <a:off x="323528" y="908720"/>
            <a:ext cx="8640544" cy="577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7884368" y="1628800"/>
            <a:ext cx="1008112" cy="432048"/>
          </a:xfrm>
          <a:prstGeom prst="ellipse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644008" y="1556792"/>
            <a:ext cx="223224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72200" y="4577646"/>
            <a:ext cx="2376264" cy="10926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ru-RU" sz="13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Данные должны быть сопоставимы с данными формы федерального статистического наблюдения № 4-инновация </a:t>
            </a:r>
            <a:r>
              <a:rPr lang="ru-RU" sz="1300" b="1" u="sng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за 2018 год</a:t>
            </a:r>
            <a:r>
              <a:rPr lang="ru-RU" sz="13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!</a:t>
            </a:r>
          </a:p>
        </p:txBody>
      </p:sp>
      <p:cxnSp>
        <p:nvCxnSpPr>
          <p:cNvPr id="13" name="Прямая со стрелкой 12"/>
          <p:cNvCxnSpPr>
            <a:endCxn id="12" idx="0"/>
          </p:cNvCxnSpPr>
          <p:nvPr/>
        </p:nvCxnSpPr>
        <p:spPr>
          <a:xfrm flipH="1">
            <a:off x="7560332" y="2060848"/>
            <a:ext cx="684076" cy="2516798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47664" y="5013176"/>
            <a:ext cx="3384376" cy="10926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ru-RU" sz="1300" b="1" dirty="0" smtClean="0">
                <a:solidFill>
                  <a:srgbClr val="002060"/>
                </a:solidFill>
                <a:latin typeface="+mn-lt"/>
              </a:rPr>
              <a:t>Прочие затраты (не учитываемые в строках 502-510), связанные с осуществлением инновационной деятельности. Наименования этих затрат </a:t>
            </a:r>
            <a:r>
              <a:rPr lang="ru-RU" sz="1300" b="1" u="sng" dirty="0" smtClean="0">
                <a:solidFill>
                  <a:srgbClr val="C00000"/>
                </a:solidFill>
                <a:latin typeface="+mn-lt"/>
              </a:rPr>
              <a:t>необходимо прописать в строках 526-528</a:t>
            </a:r>
          </a:p>
        </p:txBody>
      </p:sp>
      <p:sp>
        <p:nvSpPr>
          <p:cNvPr id="20" name="Овал 19"/>
          <p:cNvSpPr/>
          <p:nvPr/>
        </p:nvSpPr>
        <p:spPr>
          <a:xfrm>
            <a:off x="5436096" y="6209928"/>
            <a:ext cx="504056" cy="387424"/>
          </a:xfrm>
          <a:prstGeom prst="ellipse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1" name="Прямая со стрелкой 20"/>
          <p:cNvCxnSpPr>
            <a:stCxn id="19" idx="3"/>
            <a:endCxn id="20" idx="1"/>
          </p:cNvCxnSpPr>
          <p:nvPr/>
        </p:nvCxnSpPr>
        <p:spPr>
          <a:xfrm>
            <a:off x="4932040" y="5559480"/>
            <a:ext cx="577873" cy="707185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547664" y="3284984"/>
            <a:ext cx="3384376" cy="12926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ru-RU" sz="1300" b="1" dirty="0" smtClean="0">
                <a:solidFill>
                  <a:srgbClr val="C00000"/>
                </a:solidFill>
                <a:latin typeface="+mn-lt"/>
              </a:rPr>
              <a:t>При заполнении строки 502 в части определений </a:t>
            </a:r>
            <a:r>
              <a:rPr lang="ru-RU" sz="1300" b="1" dirty="0" smtClean="0">
                <a:solidFill>
                  <a:srgbClr val="002060"/>
                </a:solidFill>
                <a:latin typeface="+mn-lt"/>
              </a:rPr>
              <a:t>следует руководствоваться Указаниями по заполнению формы федерального статистического наблюдения № 2-наука «Сведения о выполнении научных исследований и разработок»</a:t>
            </a:r>
          </a:p>
        </p:txBody>
      </p:sp>
      <p:sp>
        <p:nvSpPr>
          <p:cNvPr id="25" name="Овал 24"/>
          <p:cNvSpPr/>
          <p:nvPr/>
        </p:nvSpPr>
        <p:spPr>
          <a:xfrm>
            <a:off x="5436096" y="2780928"/>
            <a:ext cx="504056" cy="387424"/>
          </a:xfrm>
          <a:prstGeom prst="ellipse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6" name="Прямая со стрелкой 25"/>
          <p:cNvCxnSpPr>
            <a:stCxn id="24" idx="3"/>
            <a:endCxn id="25" idx="3"/>
          </p:cNvCxnSpPr>
          <p:nvPr/>
        </p:nvCxnSpPr>
        <p:spPr>
          <a:xfrm flipV="1">
            <a:off x="4932040" y="3111615"/>
            <a:ext cx="577873" cy="8197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372200" y="2420888"/>
            <a:ext cx="1368152" cy="4924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ru-RU" sz="1300" b="1" dirty="0" smtClean="0">
                <a:solidFill>
                  <a:srgbClr val="002060"/>
                </a:solidFill>
                <a:latin typeface="+mn-lt"/>
              </a:rPr>
              <a:t>Равна сумме строк 502-511 </a:t>
            </a:r>
            <a:endParaRPr lang="ru-RU" sz="13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364088" y="2204864"/>
            <a:ext cx="504056" cy="387424"/>
          </a:xfrm>
          <a:prstGeom prst="ellipse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32" name="Прямая со стрелкой 31"/>
          <p:cNvCxnSpPr>
            <a:stCxn id="29" idx="1"/>
            <a:endCxn id="31" idx="6"/>
          </p:cNvCxnSpPr>
          <p:nvPr/>
        </p:nvCxnSpPr>
        <p:spPr>
          <a:xfrm flipH="1" flipV="1">
            <a:off x="5868144" y="2398576"/>
            <a:ext cx="504056" cy="26853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ая выноска 16"/>
          <p:cNvSpPr/>
          <p:nvPr/>
        </p:nvSpPr>
        <p:spPr>
          <a:xfrm>
            <a:off x="179512" y="188640"/>
            <a:ext cx="8856984" cy="576064"/>
          </a:xfrm>
          <a:prstGeom prst="wedgeRectCallou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2060"/>
                </a:solidFill>
                <a:latin typeface="Calibri"/>
                <a:cs typeface="Times New Roman" pitchFamily="18" charset="0"/>
              </a:rPr>
              <a:t>Раздел 5 заполняют организации, осуществлявшие в отчетном году затраты на один, несколько или все виды инновационной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2742" y="1340768"/>
            <a:ext cx="9176742" cy="551723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5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выращивание </a:t>
            </a:r>
            <a:r>
              <a:rPr lang="ru-RU" sz="1500" b="1" dirty="0">
                <a:solidFill>
                  <a:srgbClr val="000066"/>
                </a:solidFill>
                <a:latin typeface="+mn-lt"/>
                <a:cs typeface="Times New Roman" pitchFamily="18" charset="0"/>
              </a:rPr>
              <a:t>однолетних </a:t>
            </a:r>
            <a:r>
              <a:rPr lang="ru-RU" sz="15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культур (01</a:t>
            </a:r>
            <a:r>
              <a:rPr lang="en-US" sz="1500" b="1" dirty="0">
                <a:solidFill>
                  <a:srgbClr val="000066"/>
                </a:solidFill>
                <a:latin typeface="+mn-lt"/>
                <a:cs typeface="Times New Roman" pitchFamily="18" charset="0"/>
              </a:rPr>
              <a:t>.</a:t>
            </a:r>
            <a:r>
              <a:rPr lang="ru-RU" sz="15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1); </a:t>
            </a:r>
            <a:endParaRPr lang="ru-RU" sz="1500" b="1" dirty="0">
              <a:solidFill>
                <a:srgbClr val="000066"/>
              </a:solidFill>
              <a:latin typeface="+mn-lt"/>
              <a:cs typeface="Times New Roman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5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выращивание </a:t>
            </a:r>
            <a:r>
              <a:rPr lang="ru-RU" sz="1500" b="1" dirty="0">
                <a:solidFill>
                  <a:srgbClr val="000066"/>
                </a:solidFill>
                <a:latin typeface="+mn-lt"/>
                <a:cs typeface="Times New Roman" pitchFamily="18" charset="0"/>
              </a:rPr>
              <a:t>многолетних </a:t>
            </a:r>
            <a:r>
              <a:rPr lang="ru-RU" sz="15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культур</a:t>
            </a:r>
            <a:r>
              <a:rPr lang="en-US" sz="15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 (01.2)</a:t>
            </a:r>
            <a:r>
              <a:rPr lang="ru-RU" sz="15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;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5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выращивание рассады</a:t>
            </a:r>
            <a:r>
              <a:rPr lang="en-US" sz="15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 (01.3)</a:t>
            </a:r>
            <a:r>
              <a:rPr lang="ru-RU" sz="15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;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5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животноводство</a:t>
            </a:r>
            <a:r>
              <a:rPr lang="en-US" sz="15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 (01.4)</a:t>
            </a:r>
            <a:r>
              <a:rPr lang="ru-RU" sz="15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, </a:t>
            </a:r>
            <a:endParaRPr lang="ru-RU" sz="1500" b="1" dirty="0">
              <a:solidFill>
                <a:srgbClr val="000066"/>
              </a:solidFill>
              <a:latin typeface="+mn-lt"/>
              <a:cs typeface="Times New Roman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5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смешанное сельское хозяйство</a:t>
            </a:r>
            <a:r>
              <a:rPr lang="en-US" sz="15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 (01.5)</a:t>
            </a:r>
            <a:r>
              <a:rPr lang="ru-RU" sz="15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, </a:t>
            </a:r>
            <a:endParaRPr lang="ru-RU" sz="1500" b="1" dirty="0">
              <a:solidFill>
                <a:srgbClr val="000066"/>
              </a:solidFill>
              <a:latin typeface="+mn-lt"/>
              <a:cs typeface="Times New Roman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5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деятельность вспомогательная </a:t>
            </a:r>
            <a:r>
              <a:rPr lang="ru-RU" sz="1500" b="1" dirty="0">
                <a:solidFill>
                  <a:srgbClr val="000066"/>
                </a:solidFill>
                <a:latin typeface="+mn-lt"/>
                <a:cs typeface="Times New Roman" pitchFamily="18" charset="0"/>
              </a:rPr>
              <a:t>в области производства сельскохозяйственных культур и послеуборочной обработки     </a:t>
            </a:r>
            <a:r>
              <a:rPr lang="ru-RU" sz="15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сельхозпродукции</a:t>
            </a:r>
            <a:r>
              <a:rPr lang="en-US" sz="15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 (01.6)</a:t>
            </a:r>
            <a:r>
              <a:rPr lang="ru-RU" sz="15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; </a:t>
            </a:r>
            <a:endParaRPr lang="ru-RU" sz="1500" b="1" dirty="0">
              <a:solidFill>
                <a:srgbClr val="000066"/>
              </a:solidFill>
              <a:latin typeface="+mn-lt"/>
              <a:cs typeface="Times New Roman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5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добыча </a:t>
            </a:r>
            <a:r>
              <a:rPr lang="ru-RU" sz="1500" b="1" dirty="0">
                <a:solidFill>
                  <a:srgbClr val="000066"/>
                </a:solidFill>
                <a:latin typeface="+mn-lt"/>
                <a:cs typeface="Times New Roman" pitchFamily="18" charset="0"/>
              </a:rPr>
              <a:t>полезных </a:t>
            </a:r>
            <a:r>
              <a:rPr lang="ru-RU" sz="15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ископаемых</a:t>
            </a:r>
            <a:r>
              <a:rPr lang="en-US" sz="15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 (</a:t>
            </a:r>
            <a:r>
              <a:rPr lang="ru-RU" sz="15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раздел В</a:t>
            </a:r>
            <a:r>
              <a:rPr lang="en-US" sz="15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)</a:t>
            </a:r>
            <a:r>
              <a:rPr lang="ru-RU" sz="15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; </a:t>
            </a:r>
            <a:endParaRPr lang="ru-RU" sz="1500" b="1" dirty="0">
              <a:solidFill>
                <a:srgbClr val="000066"/>
              </a:solidFill>
              <a:latin typeface="+mn-lt"/>
              <a:cs typeface="Times New Roman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5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обрабатывающие производства (раздел С); </a:t>
            </a:r>
            <a:endParaRPr lang="ru-RU" sz="1500" b="1" dirty="0">
              <a:solidFill>
                <a:srgbClr val="000066"/>
              </a:solidFill>
              <a:latin typeface="+mn-lt"/>
              <a:cs typeface="Times New Roman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5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обеспечение </a:t>
            </a:r>
            <a:r>
              <a:rPr lang="ru-RU" sz="1500" b="1" dirty="0">
                <a:solidFill>
                  <a:srgbClr val="000066"/>
                </a:solidFill>
                <a:latin typeface="+mn-lt"/>
                <a:cs typeface="Times New Roman" pitchFamily="18" charset="0"/>
              </a:rPr>
              <a:t>электрической энергией, газом и паром; кондиционирование воздуха  </a:t>
            </a:r>
            <a:r>
              <a:rPr lang="ru-RU" sz="15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(Раздел</a:t>
            </a:r>
            <a:r>
              <a:rPr lang="en-US" sz="15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 D</a:t>
            </a:r>
            <a:r>
              <a:rPr lang="ru-RU" sz="15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, за исключением 35.14, 35.23, 35.30.6);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5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водоснабжение; водоотведение, </a:t>
            </a:r>
            <a:r>
              <a:rPr lang="ru-RU" sz="1500" b="1" dirty="0">
                <a:solidFill>
                  <a:srgbClr val="000066"/>
                </a:solidFill>
                <a:latin typeface="+mn-lt"/>
                <a:cs typeface="Times New Roman" pitchFamily="18" charset="0"/>
              </a:rPr>
              <a:t>организации сбора и утилизации отходов, </a:t>
            </a:r>
            <a:r>
              <a:rPr lang="ru-RU" sz="15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деятельность </a:t>
            </a:r>
            <a:r>
              <a:rPr lang="ru-RU" sz="1500" b="1" dirty="0">
                <a:solidFill>
                  <a:srgbClr val="000066"/>
                </a:solidFill>
                <a:latin typeface="+mn-lt"/>
                <a:cs typeface="Times New Roman" pitchFamily="18" charset="0"/>
              </a:rPr>
              <a:t>по ликвидации </a:t>
            </a:r>
            <a:r>
              <a:rPr lang="ru-RU" sz="15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загрязнений (раздел Е); </a:t>
            </a:r>
            <a:endParaRPr lang="ru-RU" sz="1500" b="1" dirty="0">
              <a:solidFill>
                <a:srgbClr val="000066"/>
              </a:solidFill>
              <a:latin typeface="+mn-lt"/>
              <a:cs typeface="Times New Roman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500" b="1" dirty="0">
                <a:solidFill>
                  <a:srgbClr val="000066"/>
                </a:solidFill>
                <a:latin typeface="+mn-lt"/>
                <a:cs typeface="Times New Roman" pitchFamily="18" charset="0"/>
              </a:rPr>
              <a:t>строительства </a:t>
            </a:r>
            <a:r>
              <a:rPr lang="ru-RU" sz="15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(</a:t>
            </a:r>
            <a:r>
              <a:rPr lang="ru-RU" sz="1500" b="1" dirty="0">
                <a:solidFill>
                  <a:srgbClr val="000066"/>
                </a:solidFill>
                <a:latin typeface="+mn-lt"/>
                <a:cs typeface="Times New Roman" pitchFamily="18" charset="0"/>
              </a:rPr>
              <a:t>р</a:t>
            </a:r>
            <a:r>
              <a:rPr lang="ru-RU" sz="15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аздел </a:t>
            </a:r>
            <a:r>
              <a:rPr lang="en-US" sz="1500" b="1" dirty="0">
                <a:solidFill>
                  <a:srgbClr val="000066"/>
                </a:solidFill>
                <a:latin typeface="+mn-lt"/>
                <a:cs typeface="Times New Roman" pitchFamily="18" charset="0"/>
              </a:rPr>
              <a:t>F</a:t>
            </a:r>
            <a:r>
              <a:rPr lang="en-US" sz="15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) </a:t>
            </a:r>
            <a:r>
              <a:rPr lang="en-US" sz="15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(</a:t>
            </a:r>
            <a:r>
              <a:rPr lang="ru-RU" sz="15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вновь за 2019 год)</a:t>
            </a:r>
            <a:r>
              <a:rPr lang="en-US" sz="15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;</a:t>
            </a:r>
            <a:endParaRPr lang="ru-RU" sz="1500" b="1" dirty="0" smtClean="0">
              <a:solidFill>
                <a:srgbClr val="000066"/>
              </a:solidFill>
              <a:latin typeface="+mn-lt"/>
              <a:cs typeface="Times New Roman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500" b="1" dirty="0">
                <a:solidFill>
                  <a:srgbClr val="000066"/>
                </a:solidFill>
                <a:latin typeface="+mn-lt"/>
                <a:cs typeface="Times New Roman" pitchFamily="18" charset="0"/>
              </a:rPr>
              <a:t>транспортировки и хранения (раздел Н</a:t>
            </a:r>
            <a:r>
              <a:rPr lang="ru-RU" sz="15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) </a:t>
            </a:r>
            <a:r>
              <a:rPr lang="ru-RU" sz="15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15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</a:br>
            <a:r>
              <a:rPr lang="ru-RU" sz="15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(вновь за </a:t>
            </a:r>
            <a:r>
              <a:rPr lang="ru-RU" sz="15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2019 год)</a:t>
            </a:r>
            <a:r>
              <a:rPr lang="ru-RU" sz="15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;</a:t>
            </a:r>
            <a:endParaRPr lang="ru-RU" sz="1500" b="1" dirty="0">
              <a:solidFill>
                <a:srgbClr val="000066"/>
              </a:solidFill>
              <a:latin typeface="+mn-lt"/>
              <a:cs typeface="Times New Roman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5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деятельность издательская (58); </a:t>
            </a:r>
            <a:endParaRPr lang="ru-RU" sz="1500" b="1" dirty="0">
              <a:solidFill>
                <a:srgbClr val="000066"/>
              </a:solidFill>
              <a:latin typeface="+mn-lt"/>
              <a:cs typeface="Times New Roman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5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деятельность </a:t>
            </a:r>
            <a:r>
              <a:rPr lang="ru-RU" sz="1500" b="1" dirty="0">
                <a:solidFill>
                  <a:srgbClr val="000066"/>
                </a:solidFill>
                <a:latin typeface="+mn-lt"/>
                <a:cs typeface="Times New Roman" pitchFamily="18" charset="0"/>
              </a:rPr>
              <a:t>в сфере </a:t>
            </a:r>
            <a:r>
              <a:rPr lang="ru-RU" sz="15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телекоммуникаций (61);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5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разработка компьютерного программного </a:t>
            </a:r>
            <a:r>
              <a:rPr lang="ru-RU" sz="1500" b="1" dirty="0">
                <a:solidFill>
                  <a:srgbClr val="000066"/>
                </a:solidFill>
                <a:latin typeface="+mn-lt"/>
                <a:cs typeface="Times New Roman" pitchFamily="18" charset="0"/>
              </a:rPr>
              <a:t>обеспечения, консультационные услуги в данной </a:t>
            </a:r>
            <a:endParaRPr lang="ru-RU" sz="1500" b="1" dirty="0" smtClean="0">
              <a:solidFill>
                <a:srgbClr val="000066"/>
              </a:solidFill>
              <a:latin typeface="+mn-lt"/>
              <a:cs typeface="Times New Roman" pitchFamily="18" charset="0"/>
            </a:endParaRPr>
          </a:p>
          <a:p>
            <a:pPr algn="l"/>
            <a:r>
              <a:rPr lang="ru-RU" sz="15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      области </a:t>
            </a:r>
            <a:r>
              <a:rPr lang="ru-RU" sz="1500" b="1" dirty="0">
                <a:solidFill>
                  <a:srgbClr val="000066"/>
                </a:solidFill>
                <a:latin typeface="+mn-lt"/>
                <a:cs typeface="Times New Roman" pitchFamily="18" charset="0"/>
              </a:rPr>
              <a:t>и других сопутствующих  услуг (62); </a:t>
            </a:r>
            <a:endParaRPr lang="ru-RU" sz="1500" b="1" dirty="0" smtClean="0">
              <a:solidFill>
                <a:srgbClr val="000066"/>
              </a:solidFill>
              <a:latin typeface="+mn-lt"/>
              <a:cs typeface="Times New Roman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5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деятельность в области информационных технологий (63);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5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деятельность в области права и бухгалтерского учета (69);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5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деятельность головных офисов; консультирование по вопросам управления (70);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5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деятельность </a:t>
            </a:r>
            <a:r>
              <a:rPr lang="ru-RU" sz="1500" b="1" dirty="0">
                <a:solidFill>
                  <a:srgbClr val="000066"/>
                </a:solidFill>
                <a:latin typeface="+mn-lt"/>
                <a:cs typeface="Times New Roman" pitchFamily="18" charset="0"/>
              </a:rPr>
              <a:t>в области архитектуры и инженерно-технического проектирования; технических испытаний, исследований и </a:t>
            </a:r>
            <a:r>
              <a:rPr lang="ru-RU" sz="15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анализа (71); </a:t>
            </a:r>
            <a:endParaRPr lang="ru-RU" sz="1500" b="1" dirty="0">
              <a:solidFill>
                <a:srgbClr val="000066"/>
              </a:solidFill>
              <a:latin typeface="+mn-lt"/>
              <a:cs typeface="Times New Roman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5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деятельность </a:t>
            </a:r>
            <a:r>
              <a:rPr lang="ru-RU" sz="1500" b="1" dirty="0">
                <a:solidFill>
                  <a:srgbClr val="000066"/>
                </a:solidFill>
                <a:latin typeface="+mn-lt"/>
                <a:cs typeface="Times New Roman" pitchFamily="18" charset="0"/>
              </a:rPr>
              <a:t>в сфере научных исследований и </a:t>
            </a:r>
            <a:r>
              <a:rPr lang="ru-RU" sz="15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разработок (72); </a:t>
            </a:r>
            <a:endParaRPr lang="ru-RU" sz="1500" b="1" dirty="0">
              <a:solidFill>
                <a:srgbClr val="000066"/>
              </a:solidFill>
              <a:latin typeface="+mn-lt"/>
              <a:cs typeface="Times New Roman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5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деятельность рекламная </a:t>
            </a:r>
            <a:r>
              <a:rPr lang="ru-RU" sz="1500" b="1" dirty="0">
                <a:solidFill>
                  <a:srgbClr val="000066"/>
                </a:solidFill>
                <a:latin typeface="+mn-lt"/>
                <a:cs typeface="Times New Roman" pitchFamily="18" charset="0"/>
              </a:rPr>
              <a:t>и </a:t>
            </a:r>
            <a:r>
              <a:rPr lang="ru-RU" sz="15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исследование </a:t>
            </a:r>
            <a:r>
              <a:rPr lang="ru-RU" sz="1500" b="1" dirty="0">
                <a:solidFill>
                  <a:srgbClr val="000066"/>
                </a:solidFill>
                <a:latin typeface="+mn-lt"/>
                <a:cs typeface="Times New Roman" pitchFamily="18" charset="0"/>
              </a:rPr>
              <a:t>конъюнктуры </a:t>
            </a:r>
            <a:r>
              <a:rPr lang="ru-RU" sz="15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рынка (73); </a:t>
            </a:r>
            <a:endParaRPr lang="ru-RU" sz="1500" b="1" dirty="0">
              <a:solidFill>
                <a:srgbClr val="000066"/>
              </a:solidFill>
              <a:latin typeface="+mn-lt"/>
              <a:cs typeface="Times New Roman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5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деятельность профессиональная научная </a:t>
            </a:r>
            <a:r>
              <a:rPr lang="ru-RU" sz="1500" b="1" dirty="0">
                <a:solidFill>
                  <a:srgbClr val="000066"/>
                </a:solidFill>
                <a:latin typeface="+mn-lt"/>
                <a:cs typeface="Times New Roman" pitchFamily="18" charset="0"/>
              </a:rPr>
              <a:t>и </a:t>
            </a:r>
            <a:r>
              <a:rPr lang="ru-RU" sz="15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техническая прочая (74);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500" b="1" dirty="0">
                <a:solidFill>
                  <a:srgbClr val="000066"/>
                </a:solidFill>
                <a:latin typeface="+mn-lt"/>
                <a:cs typeface="Times New Roman" pitchFamily="18" charset="0"/>
              </a:rPr>
              <a:t>деятельности в области здравоохранения и социальных услуг (Раздел Q) </a:t>
            </a:r>
            <a:r>
              <a:rPr lang="ru-RU" sz="15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(вновь за 2019 год</a:t>
            </a:r>
            <a:r>
              <a:rPr lang="ru-RU" sz="15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)</a:t>
            </a:r>
            <a:r>
              <a:rPr lang="ru-RU" sz="15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.</a:t>
            </a:r>
            <a:endParaRPr lang="ru-RU" sz="1500" b="1" dirty="0">
              <a:solidFill>
                <a:srgbClr val="000066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88640"/>
            <a:ext cx="8856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002060"/>
                </a:solidFill>
                <a:latin typeface="Calibri"/>
                <a:cs typeface="Times New Roman" pitchFamily="18" charset="0"/>
              </a:rPr>
              <a:t>Форму № 4-инновация </a:t>
            </a:r>
            <a:r>
              <a:rPr lang="ru-RU" sz="2000" b="1" dirty="0" smtClean="0">
                <a:solidFill>
                  <a:srgbClr val="000066"/>
                </a:solidFill>
                <a:latin typeface="Calibri"/>
                <a:cs typeface="Times New Roman" pitchFamily="18" charset="0"/>
              </a:rPr>
              <a:t>предоставляют </a:t>
            </a:r>
            <a:endParaRPr lang="ru-RU" sz="2000" b="1" dirty="0">
              <a:solidFill>
                <a:srgbClr val="000066"/>
              </a:solidFill>
              <a:latin typeface="Calibri"/>
              <a:cs typeface="Times New Roman" pitchFamily="18" charset="0"/>
            </a:endParaRPr>
          </a:p>
          <a:p>
            <a:pPr lvl="0"/>
            <a:r>
              <a:rPr lang="ru-RU" sz="2000" b="1" u="sng" dirty="0">
                <a:solidFill>
                  <a:srgbClr val="C00000"/>
                </a:solidFill>
                <a:latin typeface="Calibri"/>
                <a:cs typeface="Times New Roman" pitchFamily="18" charset="0"/>
              </a:rPr>
              <a:t>юридические лица, кроме субъектов малого предпринимательств</a:t>
            </a:r>
            <a:r>
              <a:rPr lang="ru-RU" sz="2000" b="1" dirty="0">
                <a:solidFill>
                  <a:srgbClr val="C00000"/>
                </a:solidFill>
                <a:latin typeface="Calibri"/>
                <a:cs typeface="Times New Roman" pitchFamily="18" charset="0"/>
              </a:rPr>
              <a:t>а, </a:t>
            </a:r>
          </a:p>
          <a:p>
            <a:pPr lvl="0"/>
            <a:r>
              <a:rPr lang="ru-RU" sz="2000" b="1" dirty="0">
                <a:solidFill>
                  <a:srgbClr val="000066"/>
                </a:solidFill>
                <a:latin typeface="Calibri"/>
                <a:cs typeface="Times New Roman" pitchFamily="18" charset="0"/>
              </a:rPr>
              <a:t>осуществляющие экономическую деятельность в соответствии с </a:t>
            </a:r>
            <a:r>
              <a:rPr lang="ru-RU" sz="2000" b="1" dirty="0" smtClean="0">
                <a:solidFill>
                  <a:srgbClr val="000066"/>
                </a:solidFill>
                <a:latin typeface="Calibri"/>
                <a:cs typeface="Times New Roman" pitchFamily="18" charset="0"/>
              </a:rPr>
              <a:t>ОКВЭД2:</a:t>
            </a:r>
            <a:endParaRPr lang="ru-RU" sz="2000" b="1" dirty="0">
              <a:solidFill>
                <a:srgbClr val="000066"/>
              </a:solidFill>
              <a:latin typeface="Calibri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11922" t="16523" r="12479" b="17475"/>
          <a:stretch>
            <a:fillRect/>
          </a:stretch>
        </p:blipFill>
        <p:spPr bwMode="auto">
          <a:xfrm>
            <a:off x="0" y="332656"/>
            <a:ext cx="910552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5373216"/>
            <a:ext cx="8352928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ru-RU" sz="1400" b="1" dirty="0" smtClean="0">
                <a:solidFill>
                  <a:srgbClr val="C00000"/>
                </a:solidFill>
                <a:latin typeface="+mn-lt"/>
              </a:rPr>
              <a:t>Если строка 511</a:t>
            </a:r>
            <a:r>
              <a:rPr lang="en-US" sz="1400" b="1" dirty="0" smtClean="0">
                <a:solidFill>
                  <a:srgbClr val="C00000"/>
                </a:solidFill>
                <a:latin typeface="+mn-lt"/>
              </a:rPr>
              <a:t> &gt; </a:t>
            </a:r>
            <a:r>
              <a:rPr lang="ru-RU" sz="1400" b="1" dirty="0" smtClean="0">
                <a:solidFill>
                  <a:srgbClr val="C00000"/>
                </a:solidFill>
                <a:latin typeface="+mn-lt"/>
              </a:rPr>
              <a:t>0, то в строках 526-528 нужно прописать наименования прочих затрат на инновационную деятельность, например,  оплата консультаций привлеченных квалифицированных специалистов (без указания размера затрат)</a:t>
            </a:r>
          </a:p>
        </p:txBody>
      </p:sp>
      <p:sp>
        <p:nvSpPr>
          <p:cNvPr id="6" name="Овал 5"/>
          <p:cNvSpPr/>
          <p:nvPr/>
        </p:nvSpPr>
        <p:spPr>
          <a:xfrm>
            <a:off x="5436096" y="4581128"/>
            <a:ext cx="504056" cy="576064"/>
          </a:xfrm>
          <a:prstGeom prst="ellipse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4283968" y="5013176"/>
            <a:ext cx="720080" cy="360041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6" idx="2"/>
          </p:cNvCxnSpPr>
          <p:nvPr/>
        </p:nvCxnSpPr>
        <p:spPr>
          <a:xfrm flipH="1" flipV="1">
            <a:off x="4427984" y="4797152"/>
            <a:ext cx="1008112" cy="7200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72200" y="3789040"/>
            <a:ext cx="1908720" cy="4924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002060"/>
                </a:solidFill>
                <a:latin typeface="+mn-lt"/>
              </a:rPr>
              <a:t>Сумма строк 523 и 524 равно строке 501</a:t>
            </a:r>
            <a:endParaRPr lang="ru-RU" sz="13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436096" y="3645024"/>
            <a:ext cx="504056" cy="576064"/>
          </a:xfrm>
          <a:prstGeom prst="ellipse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6" name="Прямая со стрелкой 15"/>
          <p:cNvCxnSpPr>
            <a:stCxn id="14" idx="1"/>
            <a:endCxn id="15" idx="6"/>
          </p:cNvCxnSpPr>
          <p:nvPr/>
        </p:nvCxnSpPr>
        <p:spPr>
          <a:xfrm flipH="1" flipV="1">
            <a:off x="5940152" y="3933056"/>
            <a:ext cx="432048" cy="102206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5436096" y="2780928"/>
            <a:ext cx="504056" cy="288032"/>
          </a:xfrm>
          <a:prstGeom prst="ellipse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28184" y="1556792"/>
            <a:ext cx="1908720" cy="4924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002060"/>
                </a:solidFill>
                <a:latin typeface="+mn-lt"/>
              </a:rPr>
              <a:t>Сумма строк 513-517 и 519 равно строке 501</a:t>
            </a:r>
            <a:endParaRPr lang="ru-RU" sz="13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5436096" y="1700808"/>
            <a:ext cx="504056" cy="936104"/>
          </a:xfrm>
          <a:prstGeom prst="ellipse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37" name="Прямая со стрелкой 36"/>
          <p:cNvCxnSpPr>
            <a:stCxn id="35" idx="1"/>
            <a:endCxn id="36" idx="7"/>
          </p:cNvCxnSpPr>
          <p:nvPr/>
        </p:nvCxnSpPr>
        <p:spPr>
          <a:xfrm flipH="1">
            <a:off x="5866335" y="1803014"/>
            <a:ext cx="361849" cy="34883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35" idx="1"/>
            <a:endCxn id="20" idx="7"/>
          </p:cNvCxnSpPr>
          <p:nvPr/>
        </p:nvCxnSpPr>
        <p:spPr>
          <a:xfrm flipH="1">
            <a:off x="5866335" y="1803014"/>
            <a:ext cx="361849" cy="1020095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13050" t="11246" r="11129" b="9555"/>
          <a:stretch>
            <a:fillRect/>
          </a:stretch>
        </p:blipFill>
        <p:spPr bwMode="auto">
          <a:xfrm>
            <a:off x="539552" y="1052736"/>
            <a:ext cx="8411834" cy="549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Левая фигурная скобка 5"/>
          <p:cNvSpPr/>
          <p:nvPr/>
        </p:nvSpPr>
        <p:spPr>
          <a:xfrm>
            <a:off x="5652120" y="2132856"/>
            <a:ext cx="504056" cy="3600400"/>
          </a:xfrm>
          <a:prstGeom prst="leftBrac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619672" y="3789040"/>
            <a:ext cx="396044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Каждая строка должна быть оценена кодом!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4288" y="2132856"/>
            <a:ext cx="1800200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+mn-lt"/>
              </a:rPr>
              <a:t>Если в строке 603 код 4 , то строки 604-609 код 4!</a:t>
            </a:r>
          </a:p>
        </p:txBody>
      </p:sp>
      <p:sp>
        <p:nvSpPr>
          <p:cNvPr id="10" name="Овал 9"/>
          <p:cNvSpPr/>
          <p:nvPr/>
        </p:nvSpPr>
        <p:spPr>
          <a:xfrm>
            <a:off x="6012160" y="2276872"/>
            <a:ext cx="504056" cy="1152128"/>
          </a:xfrm>
          <a:prstGeom prst="ellipse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11" name="Прямая со стрелкой 10"/>
          <p:cNvCxnSpPr>
            <a:stCxn id="9" idx="1"/>
            <a:endCxn id="10" idx="6"/>
          </p:cNvCxnSpPr>
          <p:nvPr/>
        </p:nvCxnSpPr>
        <p:spPr>
          <a:xfrm flipH="1">
            <a:off x="6516216" y="2502188"/>
            <a:ext cx="648072" cy="350748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00192" y="6093296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 или 2</a:t>
            </a:r>
            <a:endParaRPr lang="ru-RU" sz="1400" dirty="0"/>
          </a:p>
        </p:txBody>
      </p:sp>
      <p:sp>
        <p:nvSpPr>
          <p:cNvPr id="12" name="Овал 11"/>
          <p:cNvSpPr/>
          <p:nvPr/>
        </p:nvSpPr>
        <p:spPr>
          <a:xfrm>
            <a:off x="5940152" y="6021288"/>
            <a:ext cx="1512168" cy="576064"/>
          </a:xfrm>
          <a:prstGeom prst="ellipse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179512" y="188640"/>
            <a:ext cx="8856984" cy="576064"/>
          </a:xfrm>
          <a:prstGeom prst="wedgeRectCallou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2060"/>
                </a:solidFill>
                <a:latin typeface="Calibri"/>
                <a:cs typeface="Times New Roman" pitchFamily="18" charset="0"/>
              </a:rPr>
              <a:t>Раздел 6 заполняют организации, осуществлявшие инновации в течение последних трех лет, </a:t>
            </a:r>
            <a:r>
              <a:rPr lang="ru-RU" sz="2000" b="1" u="sng" dirty="0" smtClean="0">
                <a:solidFill>
                  <a:srgbClr val="002060"/>
                </a:solidFill>
                <a:latin typeface="Calibri"/>
                <a:cs typeface="Times New Roman" pitchFamily="18" charset="0"/>
              </a:rPr>
              <a:t>отметившие код 1 в любой из строк 201-209</a:t>
            </a:r>
            <a:r>
              <a:rPr lang="ru-RU" sz="2000" b="1" dirty="0" smtClean="0">
                <a:solidFill>
                  <a:srgbClr val="002060"/>
                </a:solidFill>
                <a:latin typeface="Calibri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908720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Раздел имеет целью установить наличие кооперационных связей, сотрудничества организации в сфере исследований и разработок, прочих видах инновационной деятельности с другими организациями за отчетный год, </a:t>
            </a:r>
            <a:r>
              <a:rPr lang="ru-RU" b="1" u="sng" dirty="0" smtClean="0">
                <a:solidFill>
                  <a:srgbClr val="002060"/>
                </a:solidFill>
                <a:latin typeface="+mn-lt"/>
              </a:rPr>
              <a:t>независимо от того, выступает Ваша организация заказчиком или исполнителем соответствующих работ, услуг.</a:t>
            </a:r>
          </a:p>
          <a:p>
            <a:pPr algn="l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+mn-lt"/>
              </a:rPr>
              <a:t> Если у организации </a:t>
            </a:r>
            <a:r>
              <a:rPr lang="ru-RU" b="1" u="sng" dirty="0" smtClean="0">
                <a:solidFill>
                  <a:srgbClr val="C00000"/>
                </a:solidFill>
                <a:latin typeface="+mn-lt"/>
              </a:rPr>
              <a:t>не было сотрудничества в сфере исследований и разработок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, прочих видах инновационной деятельности с другими организациями за отчетный год, </a:t>
            </a:r>
            <a:r>
              <a:rPr lang="ru-RU" b="1" u="sng" dirty="0" smtClean="0">
                <a:solidFill>
                  <a:srgbClr val="C00000"/>
                </a:solidFill>
                <a:latin typeface="+mn-lt"/>
              </a:rPr>
              <a:t>то Раздел 7 заполнять не нужно!</a:t>
            </a:r>
            <a:endParaRPr lang="ru-RU" b="1" u="sng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2822" t="26366" r="12029" b="44114"/>
          <a:stretch>
            <a:fillRect/>
          </a:stretch>
        </p:blipFill>
        <p:spPr bwMode="auto">
          <a:xfrm>
            <a:off x="143000" y="4365104"/>
            <a:ext cx="9001000" cy="220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 flipH="1">
            <a:off x="5652120" y="5229200"/>
            <a:ext cx="432048" cy="1440160"/>
          </a:xfrm>
          <a:prstGeom prst="ellipse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2200" y="5661248"/>
            <a:ext cx="252028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+mn-lt"/>
              </a:rPr>
              <a:t>Каждая строка должна быть оценена кодом!</a:t>
            </a:r>
          </a:p>
        </p:txBody>
      </p:sp>
      <p:cxnSp>
        <p:nvCxnSpPr>
          <p:cNvPr id="10" name="Прямая со стрелкой 9"/>
          <p:cNvCxnSpPr>
            <a:stCxn id="9" idx="1"/>
          </p:cNvCxnSpPr>
          <p:nvPr/>
        </p:nvCxnSpPr>
        <p:spPr>
          <a:xfrm flipH="1" flipV="1">
            <a:off x="6084168" y="5661248"/>
            <a:ext cx="288032" cy="26161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ая выноска 10"/>
          <p:cNvSpPr/>
          <p:nvPr/>
        </p:nvSpPr>
        <p:spPr>
          <a:xfrm>
            <a:off x="179512" y="188640"/>
            <a:ext cx="8856984" cy="576064"/>
          </a:xfrm>
          <a:prstGeom prst="wedgeRectCallou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2060"/>
                </a:solidFill>
                <a:latin typeface="Calibri"/>
                <a:cs typeface="Times New Roman" pitchFamily="18" charset="0"/>
              </a:rPr>
              <a:t>Раздел 7 </a:t>
            </a:r>
            <a:r>
              <a:rPr lang="ru-RU" sz="2000" b="1" dirty="0" smtClean="0">
                <a:solidFill>
                  <a:srgbClr val="C00000"/>
                </a:solidFill>
                <a:latin typeface="Calibri"/>
                <a:cs typeface="Times New Roman" pitchFamily="18" charset="0"/>
              </a:rPr>
              <a:t>заполняют все организации вне зависимости от того, осуществляли они инновационную деятельность в отчетном периоде или нет</a:t>
            </a: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287016" y="3645024"/>
            <a:ext cx="8856984" cy="576064"/>
          </a:xfrm>
          <a:prstGeom prst="wedgeRectCallou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Раздел </a:t>
            </a:r>
            <a:r>
              <a:rPr lang="ru-RU" sz="2000" b="1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9</a:t>
            </a:r>
            <a:r>
              <a:rPr lang="ru-RU" sz="2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заполняют все организации вне зависимости от того, осуществляли они инновационную деятельность в отчетном периоде или </a:t>
            </a:r>
            <a:r>
              <a:rPr lang="ru-RU" sz="2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нет!</a:t>
            </a:r>
            <a:endParaRPr lang="ru-RU" sz="20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 l="13272" t="15566" r="12029" b="10995"/>
          <a:stretch>
            <a:fillRect/>
          </a:stretch>
        </p:blipFill>
        <p:spPr bwMode="auto">
          <a:xfrm>
            <a:off x="251520" y="1124744"/>
            <a:ext cx="878921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95736" y="2636912"/>
            <a:ext cx="432048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Если строка 212 = 1, то каждая строка должна быть оценена кодом 1 или 2!</a:t>
            </a:r>
          </a:p>
        </p:txBody>
      </p:sp>
      <p:sp>
        <p:nvSpPr>
          <p:cNvPr id="8" name="Овал 7"/>
          <p:cNvSpPr/>
          <p:nvPr/>
        </p:nvSpPr>
        <p:spPr>
          <a:xfrm>
            <a:off x="7092280" y="2204864"/>
            <a:ext cx="504056" cy="1800200"/>
          </a:xfrm>
          <a:prstGeom prst="ellipse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>
            <a:stCxn id="7" idx="3"/>
            <a:endCxn id="8" idx="2"/>
          </p:cNvCxnSpPr>
          <p:nvPr/>
        </p:nvCxnSpPr>
        <p:spPr>
          <a:xfrm>
            <a:off x="6516216" y="2898522"/>
            <a:ext cx="576064" cy="20644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7092280" y="4149080"/>
            <a:ext cx="504056" cy="1152128"/>
          </a:xfrm>
          <a:prstGeom prst="ellipse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95736" y="3573016"/>
            <a:ext cx="432048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Если в одной из строк 1101-1110 отмечен код 1, то каждая строка должна быть оценена кодом 1 или 2!</a:t>
            </a:r>
          </a:p>
        </p:txBody>
      </p:sp>
      <p:cxnSp>
        <p:nvCxnSpPr>
          <p:cNvPr id="17" name="Прямая со стрелкой 16"/>
          <p:cNvCxnSpPr>
            <a:stCxn id="16" idx="3"/>
            <a:endCxn id="15" idx="2"/>
          </p:cNvCxnSpPr>
          <p:nvPr/>
        </p:nvCxnSpPr>
        <p:spPr>
          <a:xfrm>
            <a:off x="6516216" y="3834626"/>
            <a:ext cx="576064" cy="89051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5652120" y="5733256"/>
            <a:ext cx="1656184" cy="432048"/>
          </a:xfrm>
          <a:prstGeom prst="ellipse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43608" y="4437112"/>
            <a:ext cx="4032448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ru-RU" sz="1400" b="1" dirty="0" smtClean="0">
                <a:solidFill>
                  <a:srgbClr val="C00000"/>
                </a:solidFill>
                <a:latin typeface="+mn-lt"/>
              </a:rPr>
              <a:t>Заполняют все организации вне зависимости от того, осуществляла она инновационную деятельность в отчетном периоде или нет!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228184" y="5733256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 или 2</a:t>
            </a:r>
            <a:endParaRPr lang="ru-RU" dirty="0"/>
          </a:p>
        </p:txBody>
      </p:sp>
      <p:cxnSp>
        <p:nvCxnSpPr>
          <p:cNvPr id="24" name="Прямая со стрелкой 23"/>
          <p:cNvCxnSpPr>
            <a:stCxn id="22" idx="3"/>
            <a:endCxn id="20" idx="1"/>
          </p:cNvCxnSpPr>
          <p:nvPr/>
        </p:nvCxnSpPr>
        <p:spPr>
          <a:xfrm>
            <a:off x="5076056" y="4806444"/>
            <a:ext cx="818607" cy="990084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3995936" y="6381328"/>
            <a:ext cx="46214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+mn-lt"/>
              </a:rPr>
              <a:t>Строка 1118 должна быть меньше или равна строке 501!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2051720" y="6381328"/>
            <a:ext cx="864096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ая выноска 17"/>
          <p:cNvSpPr/>
          <p:nvPr/>
        </p:nvSpPr>
        <p:spPr>
          <a:xfrm>
            <a:off x="179512" y="188640"/>
            <a:ext cx="8856984" cy="576064"/>
          </a:xfrm>
          <a:prstGeom prst="wedgeRectCallou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2060"/>
                </a:solidFill>
                <a:latin typeface="Calibri"/>
                <a:cs typeface="Times New Roman" pitchFamily="18" charset="0"/>
              </a:rPr>
              <a:t>Раздел 11 </a:t>
            </a:r>
            <a:r>
              <a:rPr lang="ru-RU" sz="2000" b="1" dirty="0" smtClean="0">
                <a:solidFill>
                  <a:srgbClr val="C00000"/>
                </a:solidFill>
                <a:latin typeface="Calibri"/>
                <a:cs typeface="Times New Roman" pitchFamily="18" charset="0"/>
              </a:rPr>
              <a:t>заполняют организации, осуществлявшие экологические инновации в течение последних трех лет, </a:t>
            </a:r>
            <a:r>
              <a:rPr lang="ru-RU" sz="2000" b="1" u="sng" dirty="0" smtClean="0">
                <a:solidFill>
                  <a:srgbClr val="C00000"/>
                </a:solidFill>
                <a:latin typeface="Calibri"/>
                <a:cs typeface="Times New Roman" pitchFamily="18" charset="0"/>
              </a:rPr>
              <a:t>отметившие код 1 в строке 212</a:t>
            </a:r>
            <a:r>
              <a:rPr lang="ru-RU" sz="2000" b="1" dirty="0" smtClean="0">
                <a:solidFill>
                  <a:srgbClr val="C00000"/>
                </a:solidFill>
                <a:latin typeface="Calibri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3722" t="56605" r="13829" b="12435"/>
          <a:stretch>
            <a:fillRect/>
          </a:stretch>
        </p:blipFill>
        <p:spPr bwMode="auto">
          <a:xfrm>
            <a:off x="251520" y="764704"/>
            <a:ext cx="862756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ая выноска 4"/>
          <p:cNvSpPr/>
          <p:nvPr/>
        </p:nvSpPr>
        <p:spPr>
          <a:xfrm>
            <a:off x="179512" y="0"/>
            <a:ext cx="8856984" cy="764704"/>
          </a:xfrm>
          <a:prstGeom prst="wedgeRectCallou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Calibri"/>
                <a:cs typeface="Times New Roman" pitchFamily="18" charset="0"/>
              </a:rPr>
              <a:t>В Разделе 12 </a:t>
            </a:r>
            <a:r>
              <a:rPr lang="ru-RU" b="1" dirty="0" smtClean="0">
                <a:solidFill>
                  <a:srgbClr val="C00000"/>
                </a:solidFill>
                <a:latin typeface="Calibri"/>
                <a:cs typeface="Times New Roman" pitchFamily="18" charset="0"/>
              </a:rPr>
              <a:t>приводится распределение данных по подразделениям организации, осуществляющим определенные виды деятельности в соответствии с ОКВЭД2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3212976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+mn-lt"/>
              </a:rPr>
              <a:t>Если организация осуществляет продажу инновационных товаров собственного производства через собственную торговую сеть, </a:t>
            </a:r>
            <a:br>
              <a:rPr lang="ru-RU" b="1" dirty="0">
                <a:solidFill>
                  <a:srgbClr val="000066"/>
                </a:solidFill>
                <a:latin typeface="+mn-lt"/>
              </a:rPr>
            </a:br>
            <a:r>
              <a:rPr lang="ru-RU" b="1" dirty="0">
                <a:solidFill>
                  <a:srgbClr val="000066"/>
                </a:solidFill>
                <a:latin typeface="+mn-lt"/>
              </a:rPr>
              <a:t>то полная стоимость этих инновационных товаров отражается </a:t>
            </a:r>
            <a:r>
              <a:rPr lang="ru-RU" b="1" dirty="0" smtClean="0">
                <a:solidFill>
                  <a:srgbClr val="000066"/>
                </a:solidFill>
                <a:latin typeface="+mn-lt"/>
              </a:rPr>
              <a:t/>
            </a:r>
            <a:br>
              <a:rPr lang="ru-RU" b="1" dirty="0" smtClean="0">
                <a:solidFill>
                  <a:srgbClr val="000066"/>
                </a:solidFill>
                <a:latin typeface="+mn-lt"/>
              </a:rPr>
            </a:br>
            <a:r>
              <a:rPr lang="ru-RU" b="1" dirty="0" smtClean="0">
                <a:solidFill>
                  <a:srgbClr val="000066"/>
                </a:solidFill>
                <a:latin typeface="+mn-lt"/>
              </a:rPr>
              <a:t>по </a:t>
            </a:r>
            <a:r>
              <a:rPr lang="ru-RU" b="1" dirty="0">
                <a:solidFill>
                  <a:srgbClr val="000066"/>
                </a:solidFill>
                <a:latin typeface="+mn-lt"/>
              </a:rPr>
              <a:t>тому виду деятельности, в результате которого они были произведены. </a:t>
            </a:r>
            <a:r>
              <a:rPr lang="ru-RU" b="1" dirty="0">
                <a:solidFill>
                  <a:srgbClr val="C00000"/>
                </a:solidFill>
                <a:latin typeface="+mn-lt"/>
              </a:rPr>
              <a:t>Торговая деятельность в этом случае не </a:t>
            </a:r>
            <a:r>
              <a:rPr lang="ru-RU" b="1" dirty="0" smtClean="0">
                <a:solidFill>
                  <a:srgbClr val="C00000"/>
                </a:solidFill>
                <a:latin typeface="+mn-lt"/>
              </a:rPr>
              <a:t>выделяется.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92899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000066"/>
                </a:solidFill>
                <a:latin typeface="+mn-lt"/>
              </a:rPr>
              <a:t>Обратить внимание:</a:t>
            </a:r>
          </a:p>
          <a:p>
            <a:endParaRPr lang="ru-RU" sz="1000" b="1" dirty="0">
              <a:solidFill>
                <a:srgbClr val="000066"/>
              </a:solidFill>
              <a:latin typeface="+mn-lt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2200" b="1" dirty="0">
                <a:solidFill>
                  <a:srgbClr val="000066"/>
                </a:solidFill>
                <a:latin typeface="+mn-lt"/>
              </a:rPr>
              <a:t>изменение бланка формы </a:t>
            </a:r>
            <a:r>
              <a:rPr lang="ru-RU" sz="2200" b="1" dirty="0" smtClean="0">
                <a:solidFill>
                  <a:srgbClr val="000066"/>
                </a:solidFill>
                <a:latin typeface="+mn-lt"/>
              </a:rPr>
              <a:t/>
            </a:r>
            <a:br>
              <a:rPr lang="ru-RU" sz="2200" b="1" dirty="0" smtClean="0">
                <a:solidFill>
                  <a:srgbClr val="000066"/>
                </a:solidFill>
                <a:latin typeface="+mn-lt"/>
              </a:rPr>
            </a:br>
            <a:r>
              <a:rPr lang="ru-RU" sz="2200" b="1" dirty="0" smtClean="0">
                <a:solidFill>
                  <a:srgbClr val="000066"/>
                </a:solidFill>
                <a:latin typeface="+mn-lt"/>
              </a:rPr>
              <a:t>(</a:t>
            </a:r>
            <a:r>
              <a:rPr lang="ru-RU" sz="2200" b="1" dirty="0">
                <a:solidFill>
                  <a:srgbClr val="000066"/>
                </a:solidFill>
                <a:latin typeface="+mn-lt"/>
              </a:rPr>
              <a:t>утвержден приказом Росстата от </a:t>
            </a:r>
            <a:r>
              <a:rPr lang="ru-RU" sz="2200" b="1" dirty="0" smtClean="0">
                <a:solidFill>
                  <a:srgbClr val="000066"/>
                </a:solidFill>
                <a:latin typeface="+mn-lt"/>
              </a:rPr>
              <a:t>30.12.2019 №825 </a:t>
            </a:r>
            <a:br>
              <a:rPr lang="ru-RU" sz="2200" b="1" dirty="0" smtClean="0">
                <a:solidFill>
                  <a:srgbClr val="000066"/>
                </a:solidFill>
                <a:latin typeface="+mn-lt"/>
              </a:rPr>
            </a:br>
            <a:r>
              <a:rPr lang="ru-RU" sz="2200" b="1" dirty="0" smtClean="0">
                <a:solidFill>
                  <a:srgbClr val="000066"/>
                </a:solidFill>
                <a:latin typeface="+mn-lt"/>
              </a:rPr>
              <a:t>(ред. </a:t>
            </a:r>
            <a:r>
              <a:rPr lang="ru-RU" sz="2200" b="1" dirty="0">
                <a:solidFill>
                  <a:srgbClr val="000066"/>
                </a:solidFill>
                <a:latin typeface="+mn-lt"/>
              </a:rPr>
              <a:t>о</a:t>
            </a:r>
            <a:r>
              <a:rPr lang="ru-RU" sz="2200" b="1" dirty="0" smtClean="0">
                <a:solidFill>
                  <a:srgbClr val="000066"/>
                </a:solidFill>
                <a:latin typeface="+mn-lt"/>
              </a:rPr>
              <a:t>т 17.01.2020));</a:t>
            </a:r>
            <a:endParaRPr lang="ru-RU" sz="2200" b="1" dirty="0">
              <a:solidFill>
                <a:srgbClr val="000066"/>
              </a:solidFill>
              <a:latin typeface="+mn-lt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2200" b="1" dirty="0">
                <a:solidFill>
                  <a:srgbClr val="000066"/>
                </a:solidFill>
                <a:latin typeface="+mn-lt"/>
              </a:rPr>
              <a:t>обязательное изучение Указаний по заполнению формы;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2200" b="1" dirty="0">
                <a:solidFill>
                  <a:srgbClr val="000066"/>
                </a:solidFill>
                <a:latin typeface="+mn-lt"/>
              </a:rPr>
              <a:t>специализированный характер данного </a:t>
            </a:r>
            <a:r>
              <a:rPr lang="ru-RU" sz="2200" b="1" dirty="0" smtClean="0">
                <a:solidFill>
                  <a:srgbClr val="000066"/>
                </a:solidFill>
                <a:latin typeface="+mn-lt"/>
              </a:rPr>
              <a:t>наблюдения;</a:t>
            </a:r>
            <a:endParaRPr lang="ru-RU" sz="2200" b="1" dirty="0">
              <a:solidFill>
                <a:srgbClr val="000066"/>
              </a:solidFill>
              <a:latin typeface="+mn-lt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0066"/>
                </a:solidFill>
                <a:latin typeface="+mn-lt"/>
              </a:rPr>
              <a:t>срок </a:t>
            </a:r>
            <a:r>
              <a:rPr lang="ru-RU" sz="2200" b="1" dirty="0">
                <a:solidFill>
                  <a:srgbClr val="000066"/>
                </a:solidFill>
                <a:latin typeface="+mn-lt"/>
              </a:rPr>
              <a:t>предоставления отчета – не позднее 2 апреля </a:t>
            </a:r>
            <a:r>
              <a:rPr lang="ru-RU" sz="2200" b="1" dirty="0" smtClean="0">
                <a:solidFill>
                  <a:srgbClr val="000066"/>
                </a:solidFill>
                <a:latin typeface="+mn-lt"/>
              </a:rPr>
              <a:t>2020 </a:t>
            </a:r>
            <a:r>
              <a:rPr lang="ru-RU" sz="2200" b="1" dirty="0">
                <a:solidFill>
                  <a:srgbClr val="000066"/>
                </a:solidFill>
                <a:latin typeface="+mn-lt"/>
              </a:rPr>
              <a:t>г.;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2200" b="1" dirty="0">
                <a:solidFill>
                  <a:srgbClr val="000066"/>
                </a:solidFill>
                <a:latin typeface="+mn-lt"/>
              </a:rPr>
              <a:t>приоритетным </a:t>
            </a:r>
            <a:r>
              <a:rPr lang="ru-RU" sz="2200" b="1" dirty="0" smtClean="0">
                <a:solidFill>
                  <a:srgbClr val="000066"/>
                </a:solidFill>
                <a:latin typeface="+mn-lt"/>
              </a:rPr>
              <a:t>является формат </a:t>
            </a:r>
            <a:r>
              <a:rPr lang="ru-RU" sz="2200" b="1" dirty="0">
                <a:solidFill>
                  <a:srgbClr val="000066"/>
                </a:solidFill>
                <a:latin typeface="+mn-lt"/>
              </a:rPr>
              <a:t>предоставления отчетов </a:t>
            </a:r>
            <a:r>
              <a:rPr lang="ru-RU" sz="2200" b="1" dirty="0" smtClean="0">
                <a:solidFill>
                  <a:srgbClr val="000066"/>
                </a:solidFill>
                <a:latin typeface="+mn-lt"/>
              </a:rPr>
              <a:t/>
            </a:r>
            <a:br>
              <a:rPr lang="ru-RU" sz="2200" b="1" dirty="0" smtClean="0">
                <a:solidFill>
                  <a:srgbClr val="000066"/>
                </a:solidFill>
                <a:latin typeface="+mn-lt"/>
              </a:rPr>
            </a:br>
            <a:r>
              <a:rPr lang="ru-RU" sz="2200" b="1" dirty="0" smtClean="0">
                <a:solidFill>
                  <a:srgbClr val="000066"/>
                </a:solidFill>
                <a:latin typeface="+mn-lt"/>
              </a:rPr>
              <a:t>по телекоммуникационным </a:t>
            </a:r>
            <a:r>
              <a:rPr lang="ru-RU" sz="2200" b="1" dirty="0">
                <a:solidFill>
                  <a:srgbClr val="000066"/>
                </a:solidFill>
                <a:latin typeface="+mn-lt"/>
              </a:rPr>
              <a:t>каналам связи с применением электронной подписи и средств защиты информации через систему </a:t>
            </a:r>
            <a:r>
              <a:rPr lang="en-US" sz="2200" b="1" dirty="0">
                <a:solidFill>
                  <a:srgbClr val="000066"/>
                </a:solidFill>
                <a:latin typeface="+mn-lt"/>
              </a:rPr>
              <a:t>Web</a:t>
            </a:r>
            <a:r>
              <a:rPr lang="ru-RU" sz="2200" b="1" dirty="0">
                <a:solidFill>
                  <a:srgbClr val="000066"/>
                </a:solidFill>
                <a:latin typeface="+mn-lt"/>
              </a:rPr>
              <a:t>-сбора, или через специализированных операторов </a:t>
            </a:r>
            <a:r>
              <a:rPr lang="ru-RU" sz="2200" b="1" dirty="0" smtClean="0">
                <a:solidFill>
                  <a:srgbClr val="000066"/>
                </a:solidFill>
                <a:latin typeface="+mn-lt"/>
              </a:rPr>
              <a:t>связи;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0066"/>
                </a:solidFill>
                <a:latin typeface="+mn-lt"/>
              </a:rPr>
              <a:t>использовать </a:t>
            </a:r>
            <a:r>
              <a:rPr lang="ru-RU" sz="2200" b="1" dirty="0">
                <a:solidFill>
                  <a:srgbClr val="000066"/>
                </a:solidFill>
                <a:latin typeface="+mn-lt"/>
              </a:rPr>
              <a:t>актуальную версию </a:t>
            </a:r>
            <a:r>
              <a:rPr lang="en-US" sz="2200" b="1" dirty="0">
                <a:solidFill>
                  <a:srgbClr val="000066"/>
                </a:solidFill>
                <a:latin typeface="+mn-lt"/>
              </a:rPr>
              <a:t>xml</a:t>
            </a:r>
            <a:r>
              <a:rPr lang="ru-RU" sz="2200" b="1" dirty="0" smtClean="0">
                <a:solidFill>
                  <a:srgbClr val="000066"/>
                </a:solidFill>
                <a:latin typeface="+mn-lt"/>
              </a:rPr>
              <a:t>-шаблона;</a:t>
            </a:r>
            <a:endParaRPr lang="ru-RU" sz="2200" b="1" dirty="0">
              <a:solidFill>
                <a:srgbClr val="000066"/>
              </a:solidFill>
              <a:latin typeface="+mn-lt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0066"/>
                </a:solidFill>
                <a:latin typeface="+mn-lt"/>
              </a:rPr>
              <a:t>значность показателей</a:t>
            </a:r>
            <a:r>
              <a:rPr lang="ru-RU" sz="2200" b="1" dirty="0">
                <a:solidFill>
                  <a:srgbClr val="000066"/>
                </a:solidFill>
                <a:latin typeface="+mn-lt"/>
              </a:rPr>
              <a:t> </a:t>
            </a:r>
            <a:r>
              <a:rPr lang="ru-RU" sz="2200" b="1" dirty="0" smtClean="0">
                <a:solidFill>
                  <a:srgbClr val="000066"/>
                </a:solidFill>
                <a:latin typeface="+mn-lt"/>
              </a:rPr>
              <a:t>в </a:t>
            </a:r>
            <a:r>
              <a:rPr lang="ru-RU" sz="2200" b="1" dirty="0">
                <a:solidFill>
                  <a:srgbClr val="000066"/>
                </a:solidFill>
                <a:latin typeface="+mn-lt"/>
              </a:rPr>
              <a:t>тыс. рублей с одним десятичным знаком;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2200" b="1" dirty="0">
                <a:solidFill>
                  <a:srgbClr val="000066"/>
                </a:solidFill>
                <a:latin typeface="+mn-lt"/>
              </a:rPr>
              <a:t>необходимость сравнения данных формы № 4-инновация </a:t>
            </a:r>
            <a:r>
              <a:rPr lang="ru-RU" sz="2200" b="1" dirty="0" smtClean="0">
                <a:solidFill>
                  <a:srgbClr val="000066"/>
                </a:solidFill>
                <a:latin typeface="+mn-lt"/>
              </a:rPr>
              <a:t/>
            </a:r>
            <a:br>
              <a:rPr lang="ru-RU" sz="2200" b="1" dirty="0" smtClean="0">
                <a:solidFill>
                  <a:srgbClr val="000066"/>
                </a:solidFill>
                <a:latin typeface="+mn-lt"/>
              </a:rPr>
            </a:br>
            <a:r>
              <a:rPr lang="ru-RU" sz="2200" b="1" dirty="0" smtClean="0">
                <a:solidFill>
                  <a:srgbClr val="000066"/>
                </a:solidFill>
                <a:latin typeface="+mn-lt"/>
              </a:rPr>
              <a:t>с </a:t>
            </a:r>
            <a:r>
              <a:rPr lang="ru-RU" sz="2200" b="1" dirty="0">
                <a:solidFill>
                  <a:srgbClr val="000066"/>
                </a:solidFill>
                <a:latin typeface="+mn-lt"/>
              </a:rPr>
              <a:t>другими формами статистической </a:t>
            </a:r>
            <a:r>
              <a:rPr lang="ru-RU" sz="2200" b="1" dirty="0" smtClean="0">
                <a:solidFill>
                  <a:srgbClr val="000066"/>
                </a:solidFill>
                <a:latin typeface="+mn-lt"/>
              </a:rPr>
              <a:t>отчетности и с формой </a:t>
            </a:r>
            <a:r>
              <a:rPr lang="ru-RU" sz="2200" b="1" dirty="0" smtClean="0">
                <a:solidFill>
                  <a:srgbClr val="000066"/>
                </a:solidFill>
                <a:latin typeface="+mn-lt"/>
              </a:rPr>
              <a:t/>
            </a:r>
            <a:br>
              <a:rPr lang="ru-RU" sz="2200" b="1" dirty="0" smtClean="0">
                <a:solidFill>
                  <a:srgbClr val="000066"/>
                </a:solidFill>
                <a:latin typeface="+mn-lt"/>
              </a:rPr>
            </a:br>
            <a:r>
              <a:rPr lang="ru-RU" sz="2200" b="1" dirty="0" smtClean="0">
                <a:solidFill>
                  <a:srgbClr val="000066"/>
                </a:solidFill>
                <a:latin typeface="+mn-lt"/>
              </a:rPr>
              <a:t>№ </a:t>
            </a:r>
            <a:r>
              <a:rPr lang="ru-RU" sz="2200" b="1" dirty="0" smtClean="0">
                <a:solidFill>
                  <a:srgbClr val="000066"/>
                </a:solidFill>
                <a:latin typeface="+mn-lt"/>
              </a:rPr>
              <a:t>4-инновация за 2018 год.</a:t>
            </a: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+mn-lt"/>
              </a:rPr>
              <a:t>Временно </a:t>
            </a:r>
            <a:r>
              <a:rPr lang="ru-RU" sz="1600" b="1" dirty="0">
                <a:solidFill>
                  <a:srgbClr val="C00000"/>
                </a:solidFill>
                <a:latin typeface="+mn-lt"/>
              </a:rPr>
              <a:t>не работающие организации, на которых в течение отчетного периода имели место производство товаров и оказание услуг, сдают форму на общих основаниях с указанием</a:t>
            </a:r>
            <a:r>
              <a:rPr lang="ru-RU" sz="1600" b="1" dirty="0" smtClean="0">
                <a:solidFill>
                  <a:srgbClr val="C00000"/>
                </a:solidFill>
                <a:latin typeface="+mn-lt"/>
              </a:rPr>
              <a:t>,</a:t>
            </a:r>
            <a:br>
              <a:rPr lang="ru-RU" sz="16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1600" b="1" dirty="0" smtClean="0">
                <a:solidFill>
                  <a:srgbClr val="C00000"/>
                </a:solidFill>
                <a:latin typeface="+mn-lt"/>
              </a:rPr>
              <a:t>с </a:t>
            </a:r>
            <a:r>
              <a:rPr lang="ru-RU" sz="1600" b="1" dirty="0">
                <a:solidFill>
                  <a:srgbClr val="C00000"/>
                </a:solidFill>
                <a:latin typeface="+mn-lt"/>
              </a:rPr>
              <a:t>какого времени они не работают</a:t>
            </a:r>
            <a:r>
              <a:rPr lang="ru-RU" sz="1600" b="1" dirty="0" smtClean="0">
                <a:solidFill>
                  <a:srgbClr val="C00000"/>
                </a:solidFill>
                <a:latin typeface="+mn-lt"/>
              </a:rPr>
              <a:t>.</a:t>
            </a:r>
            <a:endParaRPr lang="ru-RU" sz="16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322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1258766" y="188913"/>
            <a:ext cx="6481396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grpSp>
        <p:nvGrpSpPr>
          <p:cNvPr id="15364" name="Группа 1"/>
          <p:cNvGrpSpPr>
            <a:grpSpLocks/>
          </p:cNvGrpSpPr>
          <p:nvPr/>
        </p:nvGrpSpPr>
        <p:grpSpPr bwMode="auto">
          <a:xfrm>
            <a:off x="0" y="49104"/>
            <a:ext cx="9144000" cy="828785"/>
            <a:chOff x="25400" y="49103"/>
            <a:chExt cx="9880600" cy="828785"/>
          </a:xfrm>
        </p:grpSpPr>
        <p:pic>
          <p:nvPicPr>
            <p:cNvPr id="15365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5275" y="233363"/>
              <a:ext cx="2413000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6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32558"/>
            <a:stretch>
              <a:fillRect/>
            </a:stretch>
          </p:blipFill>
          <p:spPr bwMode="auto">
            <a:xfrm>
              <a:off x="25400" y="233363"/>
              <a:ext cx="285750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7" name="Picture 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5875" y="233363"/>
              <a:ext cx="1627188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8" name="Picture 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60825" y="233363"/>
              <a:ext cx="1627188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9" name="Picture 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61013" y="233363"/>
              <a:ext cx="1627187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0" name="Picture 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59613" y="233363"/>
              <a:ext cx="1627187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1" name="TextBox 1"/>
            <p:cNvSpPr txBox="1">
              <a:spLocks noChangeArrowheads="1"/>
            </p:cNvSpPr>
            <p:nvPr/>
          </p:nvSpPr>
          <p:spPr bwMode="auto">
            <a:xfrm>
              <a:off x="833276" y="49103"/>
              <a:ext cx="891470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ТЕРРИТОРИАЛЬНЫЙ </a:t>
              </a:r>
              <a:r>
                <a:rPr lang="ru-RU" sz="1600" b="1" dirty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ОРГАН ФЕДЕРАЛЬНОЙ СЛУЖБЫ</a:t>
              </a:r>
              <a:r>
                <a:rPr lang="en-US" sz="1600" b="1" dirty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ru-RU" sz="1600" b="1" dirty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ГОСУДАРСТВЕННОЙ СТАТИСТИКИ</a:t>
              </a:r>
            </a:p>
            <a:p>
              <a:pPr algn="ctr"/>
              <a:r>
                <a:rPr lang="ru-RU" sz="1600" b="1" dirty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ПО ПЕРМСКОМУ КРАЮ</a:t>
              </a:r>
            </a:p>
          </p:txBody>
        </p:sp>
        <p:pic>
          <p:nvPicPr>
            <p:cNvPr id="15372" name="Picture 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78813" y="234950"/>
              <a:ext cx="1627187" cy="642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Заголовок 1"/>
          <p:cNvSpPr txBox="1">
            <a:spLocks/>
          </p:cNvSpPr>
          <p:nvPr/>
        </p:nvSpPr>
        <p:spPr>
          <a:xfrm>
            <a:off x="183547" y="808402"/>
            <a:ext cx="8814217" cy="75247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76042" y="1560875"/>
            <a:ext cx="8921721" cy="514472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Wingdings" panose="05000000000000000000" pitchFamily="2" charset="2"/>
              <a:buChar char="ü"/>
            </a:pPr>
            <a:endParaRPr lang="ru-RU" sz="55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519" y="1184078"/>
            <a:ext cx="88431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  <a:latin typeface="+mn-lt"/>
              </a:rPr>
              <a:t>Кодекс РФ об административных правонарушениях от 30.12.2001 № 195-ФЗ  (статья 13.19)</a:t>
            </a:r>
            <a:endParaRPr lang="ru-RU" sz="30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891891"/>
              </p:ext>
            </p:extLst>
          </p:nvPr>
        </p:nvGraphicFramePr>
        <p:xfrm>
          <a:off x="231594" y="2636912"/>
          <a:ext cx="876617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8112"/>
                <a:gridCol w="5178058"/>
              </a:tblGrid>
              <a:tr h="370840">
                <a:tc>
                  <a:txBody>
                    <a:bodyPr/>
                    <a:lstStyle/>
                    <a:p>
                      <a:endParaRPr lang="ru-RU" sz="3000" dirty="0"/>
                    </a:p>
                  </a:txBody>
                  <a:tcPr marL="84406" marR="84406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000" dirty="0" smtClean="0">
                          <a:solidFill>
                            <a:srgbClr val="000066"/>
                          </a:solidFill>
                        </a:rPr>
                        <a:t>Размер штрафа</a:t>
                      </a:r>
                      <a:endParaRPr lang="ru-RU" sz="3000" dirty="0">
                        <a:solidFill>
                          <a:srgbClr val="000066"/>
                        </a:solidFill>
                      </a:endParaRPr>
                    </a:p>
                  </a:txBody>
                  <a:tcPr marL="84406" marR="84406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Должностные лица </a:t>
                      </a:r>
                      <a:endParaRPr lang="ru-RU" sz="2200" b="1" dirty="0">
                        <a:solidFill>
                          <a:srgbClr val="002060"/>
                        </a:solidFill>
                      </a:endParaRPr>
                    </a:p>
                  </a:txBody>
                  <a:tcPr marL="84406" marR="84406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от 10</a:t>
                      </a:r>
                      <a:r>
                        <a:rPr lang="en-US" sz="2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000 до 20</a:t>
                      </a:r>
                      <a:r>
                        <a:rPr lang="en-US" sz="2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000 рублей</a:t>
                      </a:r>
                      <a:endParaRPr lang="ru-RU" sz="2200" b="1" dirty="0">
                        <a:solidFill>
                          <a:srgbClr val="002060"/>
                        </a:solidFill>
                      </a:endParaRPr>
                    </a:p>
                  </a:txBody>
                  <a:tcPr marL="84406" marR="84406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Юридические лица </a:t>
                      </a:r>
                      <a:endParaRPr lang="ru-RU" sz="2200" b="1" dirty="0">
                        <a:solidFill>
                          <a:srgbClr val="002060"/>
                        </a:solidFill>
                      </a:endParaRPr>
                    </a:p>
                  </a:txBody>
                  <a:tcPr marL="84406" marR="84406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от 20</a:t>
                      </a:r>
                      <a:r>
                        <a:rPr lang="en-US" sz="2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000 до 70</a:t>
                      </a:r>
                      <a:r>
                        <a:rPr lang="en-US" sz="2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000 рублей</a:t>
                      </a:r>
                      <a:endParaRPr lang="ru-RU" sz="2200" b="1" dirty="0">
                        <a:solidFill>
                          <a:srgbClr val="002060"/>
                        </a:solidFill>
                      </a:endParaRPr>
                    </a:p>
                  </a:txBody>
                  <a:tcPr marL="84406" marR="84406"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sz="2500" b="1" dirty="0" smtClean="0">
                          <a:solidFill>
                            <a:srgbClr val="C00000"/>
                          </a:solidFill>
                        </a:rPr>
                        <a:t>ПОВТОРНО</a:t>
                      </a:r>
                      <a:r>
                        <a:rPr lang="ru-RU" sz="2500" b="1" baseline="0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r>
                        <a:rPr lang="en-US" sz="2500" b="1" baseline="0" dirty="0" smtClean="0">
                          <a:solidFill>
                            <a:srgbClr val="C00000"/>
                          </a:solidFill>
                        </a:rPr>
                        <a:t>  </a:t>
                      </a:r>
                      <a:r>
                        <a:rPr lang="ru-RU" sz="2500" b="1" baseline="0" dirty="0" smtClean="0">
                          <a:solidFill>
                            <a:srgbClr val="C00000"/>
                          </a:solidFill>
                        </a:rPr>
                        <a:t> АДМИНИСТРАТИВНОЕ </a:t>
                      </a:r>
                      <a:r>
                        <a:rPr lang="en-US" sz="2500" b="1" baseline="0" dirty="0" smtClean="0">
                          <a:solidFill>
                            <a:srgbClr val="C00000"/>
                          </a:solidFill>
                        </a:rPr>
                        <a:t>  </a:t>
                      </a:r>
                      <a:r>
                        <a:rPr lang="ru-RU" sz="2500" b="1" baseline="0" dirty="0" smtClean="0">
                          <a:solidFill>
                            <a:srgbClr val="C00000"/>
                          </a:solidFill>
                        </a:rPr>
                        <a:t>ПРАВОНАРУШЕНИЕ</a:t>
                      </a:r>
                      <a:endParaRPr lang="en-US" sz="2500" b="1" baseline="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 marL="84406" marR="84406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rgbClr val="002060"/>
                          </a:solidFill>
                        </a:rPr>
                        <a:t>Должностные лица</a:t>
                      </a:r>
                      <a:endParaRPr lang="ru-RU" sz="2200" b="1" dirty="0">
                        <a:solidFill>
                          <a:srgbClr val="002060"/>
                        </a:solidFill>
                      </a:endParaRPr>
                    </a:p>
                  </a:txBody>
                  <a:tcPr marL="84406" marR="84406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rgbClr val="002060"/>
                          </a:solidFill>
                        </a:rPr>
                        <a:t>от 30</a:t>
                      </a:r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200" b="1" dirty="0" smtClean="0">
                          <a:solidFill>
                            <a:srgbClr val="002060"/>
                          </a:solidFill>
                        </a:rPr>
                        <a:t>000 до 50</a:t>
                      </a:r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200" b="1" dirty="0" smtClean="0">
                          <a:solidFill>
                            <a:srgbClr val="002060"/>
                          </a:solidFill>
                        </a:rPr>
                        <a:t>000 рублей</a:t>
                      </a:r>
                      <a:endParaRPr lang="ru-RU" sz="2200" b="1" dirty="0">
                        <a:solidFill>
                          <a:srgbClr val="002060"/>
                        </a:solidFill>
                      </a:endParaRPr>
                    </a:p>
                  </a:txBody>
                  <a:tcPr marL="84406" marR="84406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rgbClr val="002060"/>
                          </a:solidFill>
                        </a:rPr>
                        <a:t>Юридические лица</a:t>
                      </a:r>
                      <a:endParaRPr lang="ru-RU" sz="2200" b="1" dirty="0">
                        <a:solidFill>
                          <a:srgbClr val="002060"/>
                        </a:solidFill>
                      </a:endParaRPr>
                    </a:p>
                  </a:txBody>
                  <a:tcPr marL="84406" marR="84406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rgbClr val="002060"/>
                          </a:solidFill>
                        </a:rPr>
                        <a:t>от 100</a:t>
                      </a:r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200" b="1" dirty="0" smtClean="0">
                          <a:solidFill>
                            <a:srgbClr val="002060"/>
                          </a:solidFill>
                        </a:rPr>
                        <a:t>000 до 150</a:t>
                      </a:r>
                      <a:r>
                        <a:rPr lang="en-US" sz="2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200" b="1" dirty="0" smtClean="0">
                          <a:solidFill>
                            <a:srgbClr val="002060"/>
                          </a:solidFill>
                        </a:rPr>
                        <a:t>000 рублей</a:t>
                      </a:r>
                      <a:endParaRPr lang="ru-RU" sz="2200" b="1" dirty="0">
                        <a:solidFill>
                          <a:srgbClr val="002060"/>
                        </a:solidFill>
                      </a:endParaRPr>
                    </a:p>
                  </a:txBody>
                  <a:tcPr marL="84406" marR="84406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432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110660"/>
            <a:ext cx="9144000" cy="1014084"/>
            <a:chOff x="25400" y="110659"/>
            <a:chExt cx="9880600" cy="767229"/>
          </a:xfrm>
        </p:grpSpPr>
        <p:pic>
          <p:nvPicPr>
            <p:cNvPr id="3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5275" y="233363"/>
              <a:ext cx="2413000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32558"/>
            <a:stretch>
              <a:fillRect/>
            </a:stretch>
          </p:blipFill>
          <p:spPr bwMode="auto">
            <a:xfrm>
              <a:off x="25400" y="233363"/>
              <a:ext cx="285750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5875" y="233363"/>
              <a:ext cx="1627188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60825" y="233363"/>
              <a:ext cx="1627188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61013" y="233363"/>
              <a:ext cx="1627187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59613" y="233363"/>
              <a:ext cx="1627187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1"/>
            <p:cNvSpPr txBox="1">
              <a:spLocks noChangeArrowheads="1"/>
            </p:cNvSpPr>
            <p:nvPr/>
          </p:nvSpPr>
          <p:spPr bwMode="auto">
            <a:xfrm>
              <a:off x="990600" y="110659"/>
              <a:ext cx="8915400" cy="395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 dirty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ТЕРРИТОРИАЛЬНЫЙ ОРГАН ФЕДЕРАЛЬНОЙ СЛУЖБЫ</a:t>
              </a:r>
              <a:r>
                <a:rPr lang="en-US" sz="1400" b="1" dirty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ru-RU" sz="1400" b="1" dirty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ГОСУДАРСТВЕННОЙ СТАТИСТИКИ</a:t>
              </a:r>
            </a:p>
            <a:p>
              <a:r>
                <a:rPr lang="ru-RU" sz="1400" b="1" dirty="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ПО ПЕРМСКОМУ КРАЮ</a:t>
              </a:r>
            </a:p>
          </p:txBody>
        </p:sp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78813" y="234950"/>
              <a:ext cx="1627187" cy="642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Прямоугольник 10"/>
          <p:cNvSpPr/>
          <p:nvPr/>
        </p:nvSpPr>
        <p:spPr>
          <a:xfrm>
            <a:off x="23446" y="1556951"/>
            <a:ext cx="89988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0066"/>
                </a:solidFill>
                <a:latin typeface="+mn-lt"/>
              </a:rPr>
              <a:t>Гурьянова Марин</a:t>
            </a:r>
            <a:r>
              <a:rPr lang="ru-RU" sz="3200" b="1" i="1" dirty="0">
                <a:solidFill>
                  <a:srgbClr val="000066"/>
                </a:solidFill>
                <a:latin typeface="+mn-lt"/>
              </a:rPr>
              <a:t>а</a:t>
            </a:r>
            <a:r>
              <a:rPr lang="ru-RU" sz="3200" b="1" i="1" dirty="0" smtClean="0">
                <a:solidFill>
                  <a:srgbClr val="000066"/>
                </a:solidFill>
                <a:latin typeface="+mn-lt"/>
              </a:rPr>
              <a:t> Александровна </a:t>
            </a:r>
          </a:p>
          <a:p>
            <a:r>
              <a:rPr lang="ru-RU" sz="2800" b="1" dirty="0" smtClean="0">
                <a:solidFill>
                  <a:srgbClr val="000066"/>
                </a:solidFill>
                <a:latin typeface="+mn-lt"/>
              </a:rPr>
              <a:t>по </a:t>
            </a:r>
            <a:r>
              <a:rPr lang="ru-RU" sz="2800" b="1" dirty="0">
                <a:solidFill>
                  <a:srgbClr val="000066"/>
                </a:solidFill>
                <a:latin typeface="+mn-lt"/>
              </a:rPr>
              <a:t>телефону </a:t>
            </a:r>
            <a:r>
              <a:rPr lang="ru-RU" sz="2800" b="1" dirty="0" smtClean="0">
                <a:solidFill>
                  <a:srgbClr val="000066"/>
                </a:solidFill>
                <a:latin typeface="+mn-lt"/>
              </a:rPr>
              <a:t>+7 (342</a:t>
            </a:r>
            <a:r>
              <a:rPr lang="ru-RU" sz="2800" b="1" dirty="0">
                <a:solidFill>
                  <a:srgbClr val="000066"/>
                </a:solidFill>
                <a:latin typeface="+mn-lt"/>
              </a:rPr>
              <a:t>) 236-00-51 доб. 2-97</a:t>
            </a:r>
            <a:r>
              <a:rPr lang="en-US" sz="2800" b="1" dirty="0">
                <a:solidFill>
                  <a:srgbClr val="000066"/>
                </a:solidFill>
                <a:latin typeface="+mn-lt"/>
              </a:rPr>
              <a:t>#</a:t>
            </a:r>
            <a:endParaRPr lang="ru-RU" sz="2800" b="1" dirty="0">
              <a:solidFill>
                <a:srgbClr val="000066"/>
              </a:solidFill>
              <a:latin typeface="+mn-lt"/>
            </a:endParaRPr>
          </a:p>
          <a:p>
            <a:endParaRPr lang="ru-RU" sz="1000" b="1" dirty="0">
              <a:solidFill>
                <a:srgbClr val="000066"/>
              </a:solidFill>
              <a:latin typeface="+mn-lt"/>
            </a:endParaRPr>
          </a:p>
          <a:p>
            <a:r>
              <a:rPr lang="ru-RU" sz="3200" b="1" dirty="0" smtClean="0">
                <a:solidFill>
                  <a:srgbClr val="000066"/>
                </a:solidFill>
                <a:latin typeface="+mn-lt"/>
              </a:rPr>
              <a:t>или</a:t>
            </a:r>
          </a:p>
          <a:p>
            <a:endParaRPr lang="ru-RU" sz="1000" b="1" dirty="0">
              <a:solidFill>
                <a:srgbClr val="000066"/>
              </a:solidFill>
              <a:latin typeface="+mn-lt"/>
            </a:endParaRPr>
          </a:p>
          <a:p>
            <a:r>
              <a:rPr lang="ru-RU" sz="3200" b="1" i="1" dirty="0" smtClean="0">
                <a:solidFill>
                  <a:srgbClr val="000066"/>
                </a:solidFill>
                <a:latin typeface="+mn-lt"/>
              </a:rPr>
              <a:t>Кондрашова Ольга Сергеевна </a:t>
            </a:r>
          </a:p>
          <a:p>
            <a:r>
              <a:rPr lang="ru-RU" sz="2800" b="1" dirty="0" smtClean="0">
                <a:solidFill>
                  <a:srgbClr val="000066"/>
                </a:solidFill>
                <a:latin typeface="+mn-lt"/>
              </a:rPr>
              <a:t>по </a:t>
            </a:r>
            <a:r>
              <a:rPr lang="ru-RU" sz="2800" b="1" dirty="0">
                <a:solidFill>
                  <a:srgbClr val="000066"/>
                </a:solidFill>
                <a:latin typeface="+mn-lt"/>
              </a:rPr>
              <a:t>телефону +7 (342) 236-00-51 доб. </a:t>
            </a:r>
            <a:r>
              <a:rPr lang="ru-RU" sz="2800" b="1" dirty="0" smtClean="0">
                <a:solidFill>
                  <a:srgbClr val="000066"/>
                </a:solidFill>
                <a:latin typeface="+mn-lt"/>
              </a:rPr>
              <a:t>1-66</a:t>
            </a:r>
            <a:r>
              <a:rPr lang="en-US" sz="2800" b="1" dirty="0" smtClean="0">
                <a:solidFill>
                  <a:srgbClr val="000066"/>
                </a:solidFill>
                <a:latin typeface="+mn-lt"/>
              </a:rPr>
              <a:t>#</a:t>
            </a:r>
            <a:endParaRPr lang="ru-RU" sz="2800" b="1" dirty="0">
              <a:solidFill>
                <a:srgbClr val="000066"/>
              </a:solidFill>
              <a:latin typeface="+mn-lt"/>
            </a:endParaRPr>
          </a:p>
          <a:p>
            <a:endParaRPr lang="ru-RU" sz="2800" b="1" dirty="0" smtClean="0">
              <a:solidFill>
                <a:srgbClr val="000066"/>
              </a:solidFill>
              <a:latin typeface="+mn-lt"/>
            </a:endParaRPr>
          </a:p>
          <a:p>
            <a:r>
              <a:rPr lang="ru-RU" sz="2800" b="1" dirty="0" smtClean="0">
                <a:solidFill>
                  <a:srgbClr val="000066"/>
                </a:solidFill>
                <a:latin typeface="+mn-lt"/>
              </a:rPr>
              <a:t>Адрес электронной почты:</a:t>
            </a:r>
            <a:endParaRPr lang="en-US" sz="2800" b="1" dirty="0" smtClean="0">
              <a:solidFill>
                <a:srgbClr val="000066"/>
              </a:solidFill>
              <a:latin typeface="+mn-lt"/>
            </a:endParaRPr>
          </a:p>
          <a:p>
            <a:endParaRPr lang="ru-RU" sz="1000" b="1" dirty="0" smtClean="0">
              <a:solidFill>
                <a:srgbClr val="000066"/>
              </a:solidFill>
              <a:latin typeface="+mn-lt"/>
            </a:endParaRPr>
          </a:p>
          <a:p>
            <a:r>
              <a:rPr lang="en-US" sz="3200" b="1" dirty="0" smtClean="0">
                <a:solidFill>
                  <a:srgbClr val="000066"/>
                </a:solidFill>
                <a:latin typeface="+mn-lt"/>
              </a:rPr>
              <a:t>P59_trud@gks.ru</a:t>
            </a:r>
            <a:endParaRPr lang="ru-RU" sz="3200" b="1" dirty="0">
              <a:solidFill>
                <a:srgbClr val="0000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370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000066"/>
                </a:solidFill>
              </a:rPr>
              <a:t>Изменение порядка предоставления отчетности </a:t>
            </a:r>
            <a:r>
              <a:rPr lang="ru-RU" sz="2400" b="1" dirty="0" smtClean="0">
                <a:solidFill>
                  <a:srgbClr val="000066"/>
                </a:solidFill>
              </a:rPr>
              <a:t/>
            </a:r>
            <a:br>
              <a:rPr lang="ru-RU" sz="2400" b="1" dirty="0" smtClean="0">
                <a:solidFill>
                  <a:srgbClr val="000066"/>
                </a:solidFill>
              </a:rPr>
            </a:br>
            <a:r>
              <a:rPr lang="ru-RU" sz="2400" b="1" dirty="0" smtClean="0">
                <a:solidFill>
                  <a:srgbClr val="000066"/>
                </a:solidFill>
              </a:rPr>
              <a:t>для </a:t>
            </a:r>
            <a:r>
              <a:rPr lang="ru-RU" sz="2400" b="1" dirty="0" smtClean="0">
                <a:solidFill>
                  <a:srgbClr val="000066"/>
                </a:solidFill>
              </a:rPr>
              <a:t>юридических лиц, имеющих территориально обособленные подразделения</a:t>
            </a:r>
            <a:endParaRPr lang="ru-RU" sz="2400" b="1" dirty="0">
              <a:solidFill>
                <a:srgbClr val="00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112568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b="1" dirty="0" smtClean="0"/>
              <a:t>           </a:t>
            </a:r>
            <a:r>
              <a:rPr lang="ru-RU" sz="2000" b="1" dirty="0" smtClean="0">
                <a:solidFill>
                  <a:srgbClr val="000066"/>
                </a:solidFill>
              </a:rPr>
              <a:t>При наличии у юридического лица обособленных подразделений</a:t>
            </a:r>
            <a:r>
              <a:rPr lang="ru-RU" sz="2000" dirty="0" smtClean="0">
                <a:solidFill>
                  <a:srgbClr val="000066"/>
                </a:solidFill>
              </a:rPr>
              <a:t>, расположенных на </a:t>
            </a:r>
            <a:r>
              <a:rPr lang="ru-RU" sz="2000" b="1" dirty="0" smtClean="0">
                <a:solidFill>
                  <a:srgbClr val="C00000"/>
                </a:solidFill>
              </a:rPr>
              <a:t>одной территории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000066"/>
                </a:solidFill>
              </a:rPr>
              <a:t>субъекта Российской Федерации </a:t>
            </a:r>
            <a:r>
              <a:rPr lang="ru-RU" sz="2000" dirty="0" smtClean="0">
                <a:solidFill>
                  <a:srgbClr val="000066"/>
                </a:solidFill>
              </a:rPr>
              <a:t/>
            </a:r>
            <a:br>
              <a:rPr lang="ru-RU" sz="2000" dirty="0" smtClean="0">
                <a:solidFill>
                  <a:srgbClr val="000066"/>
                </a:solidFill>
              </a:rPr>
            </a:br>
            <a:r>
              <a:rPr lang="ru-RU" sz="2000" dirty="0" smtClean="0">
                <a:solidFill>
                  <a:srgbClr val="000066"/>
                </a:solidFill>
              </a:rPr>
              <a:t>с </a:t>
            </a:r>
            <a:r>
              <a:rPr lang="ru-RU" sz="2000" dirty="0" smtClean="0">
                <a:solidFill>
                  <a:srgbClr val="000066"/>
                </a:solidFill>
              </a:rPr>
              <a:t>юридическим лицом, сведения по настоящей форме предоставляются </a:t>
            </a:r>
            <a:r>
              <a:rPr lang="ru-RU" sz="2000" dirty="0" smtClean="0">
                <a:solidFill>
                  <a:srgbClr val="000066"/>
                </a:solidFill>
              </a:rPr>
              <a:t/>
            </a:r>
            <a:br>
              <a:rPr lang="ru-RU" sz="2000" dirty="0" smtClean="0">
                <a:solidFill>
                  <a:srgbClr val="000066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в </a:t>
            </a:r>
            <a:r>
              <a:rPr lang="ru-RU" sz="2000" b="1" dirty="0" smtClean="0">
                <a:solidFill>
                  <a:srgbClr val="C00000"/>
                </a:solidFill>
              </a:rPr>
              <a:t>целом по юридическому лицу, включая сведения по этим обособленным подразделениям</a:t>
            </a:r>
            <a:r>
              <a:rPr lang="ru-RU" sz="2000" dirty="0" smtClean="0">
                <a:solidFill>
                  <a:srgbClr val="C0000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000066"/>
                </a:solidFill>
              </a:rPr>
              <a:t>           При </a:t>
            </a:r>
            <a:r>
              <a:rPr lang="ru-RU" sz="2000" b="1" dirty="0">
                <a:solidFill>
                  <a:srgbClr val="000066"/>
                </a:solidFill>
              </a:rPr>
              <a:t>наличии у юридического лица обособленных подразделений</a:t>
            </a:r>
            <a:r>
              <a:rPr lang="ru-RU" sz="2000" dirty="0">
                <a:solidFill>
                  <a:srgbClr val="000066"/>
                </a:solidFill>
              </a:rPr>
              <a:t>, расположенных на территории </a:t>
            </a:r>
            <a:r>
              <a:rPr lang="ru-RU" sz="2000" b="1" dirty="0">
                <a:solidFill>
                  <a:srgbClr val="C00000"/>
                </a:solidFill>
              </a:rPr>
              <a:t>разных субъектов Российской Федерации</a:t>
            </a:r>
            <a:r>
              <a:rPr lang="ru-RU" sz="2000" dirty="0">
                <a:solidFill>
                  <a:srgbClr val="000066"/>
                </a:solidFill>
              </a:rPr>
              <a:t>, сведения </a:t>
            </a:r>
            <a:r>
              <a:rPr lang="ru-RU" sz="2000" dirty="0" smtClean="0">
                <a:solidFill>
                  <a:srgbClr val="000066"/>
                </a:solidFill>
              </a:rPr>
              <a:t>предоставляются </a:t>
            </a:r>
            <a:r>
              <a:rPr lang="ru-RU" sz="2000" b="1" dirty="0" smtClean="0">
                <a:solidFill>
                  <a:srgbClr val="C00000"/>
                </a:solidFill>
              </a:rPr>
              <a:t>по </a:t>
            </a:r>
            <a:r>
              <a:rPr lang="ru-RU" sz="2000" b="1" dirty="0">
                <a:solidFill>
                  <a:srgbClr val="C00000"/>
                </a:solidFill>
              </a:rPr>
              <a:t>каждому обособленному подразделению по месту их нахождения</a:t>
            </a:r>
            <a:r>
              <a:rPr lang="ru-RU" sz="2000" dirty="0">
                <a:solidFill>
                  <a:srgbClr val="000066"/>
                </a:solidFill>
              </a:rPr>
              <a:t>. При этом возможно предоставление сводного отчета за все обособленные подразделения юридического </a:t>
            </a:r>
            <a:r>
              <a:rPr lang="ru-RU" sz="2000" dirty="0" smtClean="0">
                <a:solidFill>
                  <a:srgbClr val="000066"/>
                </a:solidFill>
              </a:rPr>
              <a:t>лица, находящиеся на одной территории.</a:t>
            </a:r>
            <a:endParaRPr lang="ru-RU" sz="2000" dirty="0">
              <a:solidFill>
                <a:srgbClr val="000066"/>
              </a:solidFill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000066"/>
                </a:solidFill>
              </a:rPr>
              <a:t>           В </a:t>
            </a:r>
            <a:r>
              <a:rPr lang="ru-RU" sz="2000" dirty="0">
                <a:solidFill>
                  <a:srgbClr val="000066"/>
                </a:solidFill>
              </a:rPr>
              <a:t>случае предоставления сводного отчета по обособленным подразделениям, расположенным на одной территории субъекта Российской Федерации, заполняется </a:t>
            </a:r>
            <a:r>
              <a:rPr lang="ru-RU" sz="2000" b="1" dirty="0">
                <a:solidFill>
                  <a:srgbClr val="000066"/>
                </a:solidFill>
              </a:rPr>
              <a:t>справка № </a:t>
            </a:r>
            <a:r>
              <a:rPr lang="ru-RU" sz="2000" b="1" dirty="0" smtClean="0">
                <a:solidFill>
                  <a:srgbClr val="000066"/>
                </a:solidFill>
              </a:rPr>
              <a:t>6</a:t>
            </a:r>
            <a:r>
              <a:rPr lang="ru-RU" sz="2000" dirty="0" smtClean="0">
                <a:solidFill>
                  <a:srgbClr val="000066"/>
                </a:solidFill>
              </a:rPr>
              <a:t> формы федерального статистического наблюдения № 4-инновация.</a:t>
            </a:r>
            <a:endParaRPr lang="ru-RU" sz="2000" dirty="0">
              <a:solidFill>
                <a:srgbClr val="000066"/>
              </a:solidFill>
            </a:endParaRPr>
          </a:p>
          <a:p>
            <a:pPr algn="just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6409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640960" cy="280076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66"/>
                </a:solidFill>
                <a:latin typeface="+mn-lt"/>
              </a:rPr>
              <a:t>Все организации, осуществляющие хозяйственную деятельность, обязательно </a:t>
            </a:r>
            <a:r>
              <a:rPr lang="ru-RU" sz="2000" b="1" u="sng" dirty="0" smtClean="0">
                <a:solidFill>
                  <a:srgbClr val="000066"/>
                </a:solidFill>
                <a:latin typeface="+mn-lt"/>
              </a:rPr>
              <a:t>должны предоставить </a:t>
            </a:r>
            <a:r>
              <a:rPr lang="ru-RU" sz="2000" b="1" dirty="0" smtClean="0">
                <a:solidFill>
                  <a:srgbClr val="000066"/>
                </a:solidFill>
                <a:latin typeface="+mn-lt"/>
              </a:rPr>
              <a:t>отчет  по форме № 4-инновации, </a:t>
            </a:r>
            <a:r>
              <a:rPr lang="ru-RU" sz="2000" b="1" dirty="0" smtClean="0">
                <a:solidFill>
                  <a:srgbClr val="000066"/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rgbClr val="000066"/>
                </a:solidFill>
                <a:latin typeface="+mn-lt"/>
              </a:rPr>
            </a:br>
            <a:r>
              <a:rPr lang="ru-RU" sz="2000" b="1" dirty="0" smtClean="0">
                <a:solidFill>
                  <a:srgbClr val="000066"/>
                </a:solidFill>
                <a:latin typeface="+mn-lt"/>
              </a:rPr>
              <a:t>вне </a:t>
            </a:r>
            <a:r>
              <a:rPr lang="ru-RU" sz="2000" b="1" dirty="0" smtClean="0">
                <a:solidFill>
                  <a:srgbClr val="000066"/>
                </a:solidFill>
                <a:latin typeface="+mn-lt"/>
              </a:rPr>
              <a:t>зависимости от того, осуществляли </a:t>
            </a:r>
            <a:r>
              <a:rPr lang="ru-RU" sz="2000" b="1" dirty="0" smtClean="0">
                <a:solidFill>
                  <a:srgbClr val="000066"/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rgbClr val="000066"/>
                </a:solidFill>
                <a:latin typeface="+mn-lt"/>
              </a:rPr>
            </a:br>
            <a:r>
              <a:rPr lang="ru-RU" sz="2000" b="1" dirty="0" smtClean="0">
                <a:solidFill>
                  <a:srgbClr val="000066"/>
                </a:solidFill>
                <a:latin typeface="+mn-lt"/>
              </a:rPr>
              <a:t>они инновационную </a:t>
            </a:r>
            <a:r>
              <a:rPr lang="ru-RU" sz="2000" b="1" dirty="0" smtClean="0">
                <a:solidFill>
                  <a:srgbClr val="000066"/>
                </a:solidFill>
                <a:latin typeface="+mn-lt"/>
              </a:rPr>
              <a:t>деятельность </a:t>
            </a:r>
            <a:r>
              <a:rPr lang="ru-RU" sz="2000" b="1" dirty="0" smtClean="0">
                <a:solidFill>
                  <a:srgbClr val="000066"/>
                </a:solidFill>
                <a:latin typeface="+mn-lt"/>
              </a:rPr>
              <a:t>или </a:t>
            </a:r>
            <a:r>
              <a:rPr lang="ru-RU" sz="2000" b="1" dirty="0" smtClean="0">
                <a:solidFill>
                  <a:srgbClr val="000066"/>
                </a:solidFill>
                <a:latin typeface="+mn-lt"/>
              </a:rPr>
              <a:t>нет.</a:t>
            </a:r>
          </a:p>
          <a:p>
            <a:endParaRPr lang="ru-RU" sz="2400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Разделы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1, 2, 4, 9, 13,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Справки 3, 5, строку 1117 в справке 4 </a:t>
            </a:r>
          </a:p>
          <a:p>
            <a:r>
              <a:rPr lang="ru-RU" sz="2400" b="1" u="sng" dirty="0" smtClean="0">
                <a:solidFill>
                  <a:srgbClr val="C00000"/>
                </a:solidFill>
                <a:latin typeface="+mn-lt"/>
              </a:rPr>
              <a:t>заполняют все организации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3284984"/>
            <a:ext cx="864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В случае, если организация 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не осуществляла хозяйственную деятельность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, необходимо направить официальное </a:t>
            </a:r>
            <a:r>
              <a:rPr lang="ru-RU" sz="2000" b="1" dirty="0" smtClean="0">
                <a:solidFill>
                  <a:srgbClr val="000066"/>
                </a:solidFill>
                <a:latin typeface="+mn-lt"/>
              </a:rPr>
              <a:t>письмо</a:t>
            </a:r>
            <a:br>
              <a:rPr lang="ru-RU" sz="2000" b="1" dirty="0" smtClean="0">
                <a:solidFill>
                  <a:srgbClr val="000066"/>
                </a:solidFill>
                <a:latin typeface="+mn-lt"/>
              </a:rPr>
            </a:br>
            <a:r>
              <a:rPr lang="ru-RU" sz="2000" b="1" dirty="0" smtClean="0">
                <a:solidFill>
                  <a:srgbClr val="000066"/>
                </a:solidFill>
                <a:latin typeface="+mn-lt"/>
              </a:rPr>
              <a:t>об отсутствии показателей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 в отчетном периоде. </a:t>
            </a:r>
            <a:br>
              <a:rPr lang="ru-RU" sz="20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000066"/>
                </a:solidFill>
                <a:latin typeface="+mn-lt"/>
              </a:rPr>
              <a:t>Для </a:t>
            </a:r>
            <a:r>
              <a:rPr lang="ru-RU" sz="2000" b="1" dirty="0">
                <a:solidFill>
                  <a:srgbClr val="000066"/>
                </a:solidFill>
                <a:latin typeface="+mn-lt"/>
              </a:rPr>
              <a:t>оперативности обработки поступающей информации об отсутствии показателей Пермьстат просит направлять ее не позднее, чем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за 5 дней 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000066"/>
                </a:solidFill>
                <a:latin typeface="+mn-lt"/>
              </a:rPr>
              <a:t>до </a:t>
            </a:r>
            <a:r>
              <a:rPr lang="ru-RU" sz="2000" b="1" dirty="0">
                <a:solidFill>
                  <a:srgbClr val="000066"/>
                </a:solidFill>
                <a:latin typeface="+mn-lt"/>
              </a:rPr>
              <a:t>наступления даты предоставления </a:t>
            </a:r>
            <a:r>
              <a:rPr lang="ru-RU" sz="2000" b="1" dirty="0" smtClean="0">
                <a:solidFill>
                  <a:srgbClr val="000066"/>
                </a:solidFill>
                <a:latin typeface="+mn-lt"/>
              </a:rPr>
              <a:t>отчета.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Пермьстат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000" b="1" u="sng" dirty="0" smtClean="0">
                <a:solidFill>
                  <a:srgbClr val="C00000"/>
                </a:solidFill>
                <a:latin typeface="+mn-lt"/>
              </a:rPr>
              <a:t>НЕ ПРИНИМАЕТ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письма от организаций </a:t>
            </a:r>
            <a:br>
              <a:rPr lang="ru-RU" sz="20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об отсутствии инновационной деятельности.</a:t>
            </a:r>
            <a:endParaRPr lang="ru-RU" sz="2000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3528" y="332656"/>
            <a:ext cx="86409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0066"/>
                </a:solidFill>
                <a:latin typeface="+mn-lt"/>
              </a:rPr>
              <a:t>1. Инновации должны быть </a:t>
            </a:r>
            <a:r>
              <a:rPr lang="ru-RU" sz="2000" b="1" dirty="0">
                <a:solidFill>
                  <a:srgbClr val="000066"/>
                </a:solidFill>
                <a:latin typeface="+mn-lt"/>
              </a:rPr>
              <a:t>новыми </a:t>
            </a:r>
            <a:r>
              <a:rPr lang="ru-RU" sz="2000" b="1" dirty="0" smtClean="0">
                <a:solidFill>
                  <a:srgbClr val="000066"/>
                </a:solidFill>
                <a:latin typeface="+mn-lt"/>
              </a:rPr>
              <a:t>для отчитывающейся организации. </a:t>
            </a:r>
          </a:p>
          <a:p>
            <a:pPr algn="just"/>
            <a:endParaRPr lang="ru-RU" sz="2000" b="1" dirty="0" smtClean="0">
              <a:latin typeface="+mn-lt"/>
            </a:endParaRPr>
          </a:p>
          <a:p>
            <a:pPr algn="just"/>
            <a:r>
              <a:rPr lang="ru-RU" sz="2000" b="1" dirty="0" smtClean="0">
                <a:solidFill>
                  <a:srgbClr val="000066"/>
                </a:solidFill>
                <a:latin typeface="+mn-lt"/>
              </a:rPr>
              <a:t>2. Инновации </a:t>
            </a:r>
            <a:r>
              <a:rPr lang="ru-RU" sz="2000" b="1" u="sng" dirty="0" smtClean="0">
                <a:solidFill>
                  <a:srgbClr val="000066"/>
                </a:solidFill>
                <a:latin typeface="+mn-lt"/>
              </a:rPr>
              <a:t>не обязательно</a:t>
            </a:r>
            <a:r>
              <a:rPr lang="ru-RU" sz="2000" b="1" dirty="0" smtClean="0">
                <a:solidFill>
                  <a:srgbClr val="000066"/>
                </a:solidFill>
                <a:latin typeface="+mn-lt"/>
              </a:rPr>
              <a:t> должны быть новыми для рынка. </a:t>
            </a:r>
          </a:p>
          <a:p>
            <a:pPr algn="just"/>
            <a:endParaRPr lang="ru-RU" sz="2000" b="1" dirty="0" smtClean="0">
              <a:latin typeface="+mn-lt"/>
            </a:endParaRPr>
          </a:p>
          <a:p>
            <a:pPr algn="just"/>
            <a:r>
              <a:rPr lang="ru-RU" sz="2000" b="1" dirty="0" smtClean="0">
                <a:solidFill>
                  <a:srgbClr val="000066"/>
                </a:solidFill>
                <a:latin typeface="+mn-lt"/>
              </a:rPr>
              <a:t>3. Не имеет значения, кем были разработаны инновационные продукты.</a:t>
            </a:r>
          </a:p>
          <a:p>
            <a:pPr algn="just"/>
            <a:endParaRPr lang="ru-RU" sz="2000" b="1" dirty="0" smtClean="0">
              <a:latin typeface="+mn-lt"/>
            </a:endParaRPr>
          </a:p>
          <a:p>
            <a:pPr algn="just"/>
            <a:r>
              <a:rPr lang="ru-RU" sz="2000" b="1" dirty="0" smtClean="0">
                <a:solidFill>
                  <a:srgbClr val="000066"/>
                </a:solidFill>
                <a:latin typeface="+mn-lt"/>
              </a:rPr>
              <a:t>4. В организациях,</a:t>
            </a:r>
            <a:r>
              <a:rPr lang="ru-RU" sz="2000" b="1" dirty="0" smtClean="0">
                <a:latin typeface="+mn-lt"/>
              </a:rPr>
              <a:t> </a:t>
            </a:r>
            <a:r>
              <a:rPr lang="ru-RU" sz="2000" b="1" u="sng" dirty="0" smtClean="0">
                <a:solidFill>
                  <a:srgbClr val="C00000"/>
                </a:solidFill>
                <a:latin typeface="+mn-lt"/>
              </a:rPr>
              <a:t>введенных в эксплуатацию менее трех лет назад,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включая отчетный год, </a:t>
            </a:r>
            <a:r>
              <a:rPr lang="ru-RU" sz="2000" b="1" u="sng" dirty="0">
                <a:solidFill>
                  <a:srgbClr val="C00000"/>
                </a:solidFill>
                <a:latin typeface="+mn-lt"/>
              </a:rPr>
              <a:t>вся произведенная продукция будет считаться </a:t>
            </a:r>
            <a:r>
              <a:rPr lang="ru-RU" sz="2000" b="1" u="sng" dirty="0" smtClean="0">
                <a:solidFill>
                  <a:srgbClr val="C00000"/>
                </a:solidFill>
                <a:latin typeface="+mn-lt"/>
              </a:rPr>
              <a:t>инновационной.</a:t>
            </a:r>
          </a:p>
          <a:p>
            <a:pPr algn="just"/>
            <a:endParaRPr lang="ru-RU" sz="2000" b="1" u="sng" dirty="0" smtClean="0">
              <a:solidFill>
                <a:srgbClr val="C00000"/>
              </a:solidFill>
              <a:latin typeface="+mn-lt"/>
            </a:endParaRPr>
          </a:p>
          <a:p>
            <a:pPr algn="l"/>
            <a:r>
              <a:rPr lang="ru-RU" sz="2000" b="1" dirty="0" smtClean="0">
                <a:solidFill>
                  <a:srgbClr val="000066"/>
                </a:solidFill>
                <a:latin typeface="+mn-lt"/>
              </a:rPr>
              <a:t>5. Организации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, введенные в эксплуатацию 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в 2019 году,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относятся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к организациям, осуществляющим </a:t>
            </a:r>
            <a:r>
              <a:rPr lang="ru-RU" sz="2000" b="1" u="sng" dirty="0" smtClean="0">
                <a:solidFill>
                  <a:srgbClr val="C00000"/>
                </a:solidFill>
                <a:latin typeface="+mn-lt"/>
              </a:rPr>
              <a:t>продуктовые инновации.</a:t>
            </a:r>
          </a:p>
          <a:p>
            <a:pPr algn="just"/>
            <a:endParaRPr lang="ru-RU" sz="2000" b="1" dirty="0" smtClean="0">
              <a:solidFill>
                <a:srgbClr val="C00000"/>
              </a:solidFill>
              <a:latin typeface="+mn-lt"/>
            </a:endParaRPr>
          </a:p>
          <a:p>
            <a:pPr algn="just"/>
            <a:r>
              <a:rPr lang="ru-RU" sz="2000" b="1" dirty="0" smtClean="0">
                <a:solidFill>
                  <a:srgbClr val="000066"/>
                </a:solidFill>
                <a:latin typeface="+mn-lt"/>
              </a:rPr>
              <a:t>6. </a:t>
            </a:r>
            <a:r>
              <a:rPr lang="ru-RU" sz="2000" b="1" dirty="0">
                <a:solidFill>
                  <a:srgbClr val="000066"/>
                </a:solidFill>
                <a:latin typeface="+mn-lt"/>
              </a:rPr>
              <a:t>При подготовке сведений необходимо осуществить </a:t>
            </a:r>
            <a:r>
              <a:rPr lang="ru-RU" sz="2000" b="1" dirty="0" smtClean="0">
                <a:solidFill>
                  <a:srgbClr val="000066"/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rgbClr val="000066"/>
                </a:solidFill>
                <a:latin typeface="+mn-lt"/>
              </a:rPr>
            </a:b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сравнительный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контроль</a:t>
            </a:r>
            <a:r>
              <a:rPr lang="ru-RU" sz="2000" b="1" dirty="0">
                <a:solidFill>
                  <a:srgbClr val="000066"/>
                </a:solidFill>
                <a:latin typeface="+mn-lt"/>
              </a:rPr>
              <a:t> первичных </a:t>
            </a:r>
            <a:r>
              <a:rPr lang="ru-RU" sz="2000" b="1" dirty="0" smtClean="0">
                <a:solidFill>
                  <a:srgbClr val="000066"/>
                </a:solidFill>
                <a:latin typeface="+mn-lt"/>
              </a:rPr>
              <a:t>данных формы 4-инновация </a:t>
            </a:r>
            <a:r>
              <a:rPr lang="ru-RU" sz="2000" b="1" dirty="0" smtClean="0">
                <a:solidFill>
                  <a:srgbClr val="000066"/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rgbClr val="000066"/>
                </a:solidFill>
                <a:latin typeface="+mn-lt"/>
              </a:rPr>
            </a:br>
            <a:r>
              <a:rPr lang="ru-RU" sz="2000" b="1" dirty="0" smtClean="0">
                <a:solidFill>
                  <a:srgbClr val="000066"/>
                </a:solidFill>
                <a:latin typeface="+mn-lt"/>
              </a:rPr>
              <a:t>с </a:t>
            </a:r>
            <a:r>
              <a:rPr lang="ru-RU" sz="2000" b="1" dirty="0">
                <a:solidFill>
                  <a:srgbClr val="000066"/>
                </a:solidFill>
                <a:latin typeface="+mn-lt"/>
              </a:rPr>
              <a:t>формами:</a:t>
            </a:r>
          </a:p>
          <a:p>
            <a:pPr algn="just"/>
            <a:r>
              <a:rPr lang="ru-RU" sz="2000" b="1" dirty="0">
                <a:solidFill>
                  <a:srgbClr val="000066"/>
                </a:solidFill>
                <a:latin typeface="+mn-lt"/>
              </a:rPr>
              <a:t>– № П-1 «Сведения о производстве и отгрузке товаров и услуг» или </a:t>
            </a:r>
            <a:r>
              <a:rPr lang="ru-RU" sz="2000" b="1" dirty="0" smtClean="0">
                <a:solidFill>
                  <a:srgbClr val="000066"/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rgbClr val="000066"/>
                </a:solidFill>
                <a:latin typeface="+mn-lt"/>
              </a:rPr>
            </a:br>
            <a:r>
              <a:rPr lang="ru-RU" sz="2000" b="1" dirty="0" smtClean="0">
                <a:solidFill>
                  <a:srgbClr val="000066"/>
                </a:solidFill>
                <a:latin typeface="+mn-lt"/>
              </a:rPr>
              <a:t>№ </a:t>
            </a:r>
            <a:r>
              <a:rPr lang="ru-RU" sz="2000" b="1" dirty="0">
                <a:solidFill>
                  <a:srgbClr val="000066"/>
                </a:solidFill>
                <a:latin typeface="+mn-lt"/>
              </a:rPr>
              <a:t>П-5 (М) «Основные сведения о деятельности организации»;</a:t>
            </a:r>
          </a:p>
          <a:p>
            <a:pPr algn="just"/>
            <a:r>
              <a:rPr lang="ru-RU" sz="2000" b="1" dirty="0" smtClean="0">
                <a:solidFill>
                  <a:srgbClr val="000066"/>
                </a:solidFill>
                <a:latin typeface="+mn-lt"/>
              </a:rPr>
              <a:t>– </a:t>
            </a:r>
            <a:r>
              <a:rPr lang="ru-RU" sz="2000" b="1" dirty="0">
                <a:solidFill>
                  <a:srgbClr val="000066"/>
                </a:solidFill>
                <a:latin typeface="+mn-lt"/>
              </a:rPr>
              <a:t>№ П-2 (</a:t>
            </a:r>
            <a:r>
              <a:rPr lang="ru-RU" sz="2000" b="1" dirty="0" err="1">
                <a:solidFill>
                  <a:srgbClr val="000066"/>
                </a:solidFill>
                <a:latin typeface="+mn-lt"/>
              </a:rPr>
              <a:t>инвест</a:t>
            </a:r>
            <a:r>
              <a:rPr lang="ru-RU" sz="2000" b="1" dirty="0">
                <a:solidFill>
                  <a:srgbClr val="000066"/>
                </a:solidFill>
                <a:latin typeface="+mn-lt"/>
              </a:rPr>
              <a:t>) «Сведения об инвестиционной деятельности»;</a:t>
            </a:r>
          </a:p>
          <a:p>
            <a:pPr algn="just"/>
            <a:r>
              <a:rPr lang="ru-RU" sz="2000" b="1" dirty="0">
                <a:solidFill>
                  <a:srgbClr val="000066"/>
                </a:solidFill>
                <a:latin typeface="+mn-lt"/>
              </a:rPr>
              <a:t>– № П-4 «Сведения о численности и заработной плате работников</a:t>
            </a:r>
            <a:r>
              <a:rPr lang="ru-RU" sz="2000" b="1" dirty="0" smtClean="0">
                <a:solidFill>
                  <a:srgbClr val="000066"/>
                </a:solidFill>
                <a:latin typeface="+mn-lt"/>
              </a:rPr>
              <a:t>».</a:t>
            </a:r>
            <a:endParaRPr lang="ru-RU" sz="2000" b="1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9088" y="179082"/>
            <a:ext cx="38884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0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418058"/>
          </a:xfrm>
        </p:spPr>
        <p:txBody>
          <a:bodyPr/>
          <a:lstStyle/>
          <a:p>
            <a:r>
              <a:rPr lang="ru-RU" sz="3000" b="1" dirty="0" smtClean="0">
                <a:solidFill>
                  <a:srgbClr val="C00000"/>
                </a:solidFill>
              </a:rPr>
              <a:t>Инновационная активность организаций</a:t>
            </a:r>
            <a:endParaRPr lang="ru-RU" sz="30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6968477"/>
              </p:ext>
            </p:extLst>
          </p:nvPr>
        </p:nvGraphicFramePr>
        <p:xfrm>
          <a:off x="395536" y="764704"/>
          <a:ext cx="8686800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954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404664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latin typeface="+mn-lt"/>
                <a:ea typeface="+mn-ea"/>
                <a:cs typeface="Times New Roman" pitchFamily="18" charset="0"/>
              </a:rPr>
              <a:t>Виды процессных </a:t>
            </a:r>
            <a:r>
              <a:rPr lang="ru-RU" sz="2000" b="1" spc="-30" dirty="0" smtClean="0">
                <a:solidFill>
                  <a:srgbClr val="002060"/>
                </a:solidFill>
                <a:latin typeface="+mn-lt"/>
              </a:rPr>
              <a:t>инноваций</a:t>
            </a:r>
            <a:endParaRPr lang="ru-RU" sz="2000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954956"/>
              </p:ext>
            </p:extLst>
          </p:nvPr>
        </p:nvGraphicFramePr>
        <p:xfrm>
          <a:off x="107504" y="548680"/>
          <a:ext cx="892899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772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5656" y="116632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Примеры инноваций в промышленном производстве</a:t>
            </a:r>
          </a:p>
          <a:p>
            <a:endParaRPr lang="ru-RU" sz="20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476672"/>
            <a:ext cx="3888432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1" dirty="0" smtClean="0">
                <a:solidFill>
                  <a:srgbClr val="000066"/>
                </a:solidFill>
                <a:latin typeface="+mn-lt"/>
              </a:rPr>
              <a:t>Продуктовые </a:t>
            </a:r>
            <a:r>
              <a:rPr lang="ru-RU" sz="1600" b="1" dirty="0" smtClean="0">
                <a:solidFill>
                  <a:srgbClr val="000066"/>
                </a:solidFill>
                <a:latin typeface="+mn-lt"/>
              </a:rPr>
              <a:t>инновации 		</a:t>
            </a:r>
          </a:p>
          <a:p>
            <a:pPr algn="l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0066"/>
                </a:solidFill>
                <a:latin typeface="+mn-lt"/>
              </a:rPr>
              <a:t> </a:t>
            </a:r>
            <a:r>
              <a:rPr lang="ru-RU" sz="1300" dirty="0" smtClean="0">
                <a:solidFill>
                  <a:srgbClr val="000066"/>
                </a:solidFill>
                <a:latin typeface="+mn-lt"/>
              </a:rPr>
              <a:t>Запуск производства нового типа смартфона с камерой большего разрешения;</a:t>
            </a:r>
          </a:p>
          <a:p>
            <a:pPr algn="l">
              <a:buFont typeface="Wingdings" pitchFamily="2" charset="2"/>
              <a:buChar char="§"/>
            </a:pPr>
            <a:r>
              <a:rPr lang="ru-RU" sz="1300" dirty="0" smtClean="0">
                <a:solidFill>
                  <a:srgbClr val="000066"/>
                </a:solidFill>
                <a:latin typeface="+mn-lt"/>
              </a:rPr>
              <a:t> Запуск производства нового типа холодильника с Wi-Fi модулем; </a:t>
            </a:r>
          </a:p>
          <a:p>
            <a:pPr algn="l">
              <a:buFont typeface="Wingdings" pitchFamily="2" charset="2"/>
              <a:buChar char="§"/>
            </a:pPr>
            <a:r>
              <a:rPr lang="ru-RU" sz="1300" dirty="0" smtClean="0">
                <a:solidFill>
                  <a:srgbClr val="000066"/>
                </a:solidFill>
                <a:latin typeface="+mn-lt"/>
              </a:rPr>
              <a:t> Запуск производства напольных покрытий не выпускавшихся ранее; </a:t>
            </a:r>
          </a:p>
          <a:p>
            <a:pPr algn="l">
              <a:buFont typeface="Wingdings" pitchFamily="2" charset="2"/>
              <a:buChar char="§"/>
            </a:pPr>
            <a:r>
              <a:rPr lang="ru-RU" sz="1300" dirty="0" smtClean="0">
                <a:solidFill>
                  <a:srgbClr val="000066"/>
                </a:solidFill>
                <a:latin typeface="+mn-lt"/>
              </a:rPr>
              <a:t> Запуск производства колбасных изделий с отсутствием синтетических ароматизаторов, красителей, пищевых добавок;</a:t>
            </a:r>
          </a:p>
          <a:p>
            <a:pPr algn="l">
              <a:buFont typeface="Wingdings" pitchFamily="2" charset="2"/>
              <a:buChar char="§"/>
            </a:pPr>
            <a:r>
              <a:rPr lang="ru-RU" sz="1300" dirty="0" smtClean="0">
                <a:solidFill>
                  <a:srgbClr val="000066"/>
                </a:solidFill>
                <a:latin typeface="+mn-lt"/>
              </a:rPr>
              <a:t> Запуск производства новых марок чугуна для металлургии и машиностроения; </a:t>
            </a:r>
          </a:p>
          <a:p>
            <a:pPr algn="l">
              <a:buFont typeface="Wingdings" pitchFamily="2" charset="2"/>
              <a:buChar char="§"/>
            </a:pPr>
            <a:r>
              <a:rPr lang="ru-RU" sz="1300" dirty="0" smtClean="0">
                <a:solidFill>
                  <a:srgbClr val="000066"/>
                </a:solidFill>
                <a:latin typeface="+mn-lt"/>
              </a:rPr>
              <a:t> Запуск производства хлеба из нетрадиционного сырья (с использованием льняной или кукурузной муки); 	</a:t>
            </a:r>
          </a:p>
          <a:p>
            <a:pPr algn="l">
              <a:buFont typeface="Wingdings" pitchFamily="2" charset="2"/>
              <a:buChar char="§"/>
            </a:pPr>
            <a:r>
              <a:rPr lang="ru-RU" sz="1300" dirty="0" smtClean="0">
                <a:solidFill>
                  <a:srgbClr val="000066"/>
                </a:solidFill>
                <a:latin typeface="+mn-lt"/>
              </a:rPr>
              <a:t> Замена существующих материалов материалами с улучшенными характеристиками (воздухопроницаемые ткани, легкие, но прочные композиты, экологически безопасные пластмассы и т.д.); </a:t>
            </a:r>
          </a:p>
          <a:p>
            <a:pPr algn="l">
              <a:buFont typeface="Wingdings" pitchFamily="2" charset="2"/>
              <a:buChar char="§"/>
            </a:pPr>
            <a:r>
              <a:rPr lang="ru-RU" sz="1300" dirty="0" smtClean="0">
                <a:solidFill>
                  <a:srgbClr val="000066"/>
                </a:solidFill>
                <a:latin typeface="+mn-lt"/>
              </a:rPr>
              <a:t> Запуск производства молочных продуктов с пониженным содержанием жиров; </a:t>
            </a:r>
          </a:p>
          <a:p>
            <a:pPr algn="l">
              <a:buFont typeface="Wingdings" pitchFamily="2" charset="2"/>
              <a:buChar char="§"/>
            </a:pPr>
            <a:r>
              <a:rPr lang="ru-RU" sz="1300" dirty="0" smtClean="0">
                <a:solidFill>
                  <a:srgbClr val="000066"/>
                </a:solidFill>
                <a:latin typeface="+mn-lt"/>
              </a:rPr>
              <a:t> Добавление новых функций: велосипедные фонари, которые можно заряжать через USB-порт, мусорные баки, которые сигнализируют, когда они заполнены, продукты, которые могут складываться для удобного хранения, новые приложения для смартфонов и т.д. </a:t>
            </a:r>
            <a:r>
              <a:rPr lang="ru-RU" sz="1600" b="1" dirty="0" smtClean="0">
                <a:solidFill>
                  <a:srgbClr val="000066"/>
                </a:solidFill>
                <a:latin typeface="+mn-lt"/>
              </a:rPr>
              <a:t>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55976" y="548680"/>
            <a:ext cx="460851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1" dirty="0" smtClean="0">
                <a:solidFill>
                  <a:srgbClr val="000066"/>
                </a:solidFill>
                <a:latin typeface="+mn-lt"/>
              </a:rPr>
              <a:t>Процессные инновации</a:t>
            </a:r>
          </a:p>
          <a:p>
            <a:pPr algn="l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0066"/>
                </a:solidFill>
                <a:latin typeface="+mn-lt"/>
              </a:rPr>
              <a:t> </a:t>
            </a:r>
            <a:r>
              <a:rPr lang="ru-RU" sz="1300" dirty="0" smtClean="0">
                <a:solidFill>
                  <a:srgbClr val="000066"/>
                </a:solidFill>
                <a:latin typeface="+mn-lt"/>
              </a:rPr>
              <a:t>Задействование в чёрной металлургии карусельной печи, снижающей напряжение в подовой части печи;</a:t>
            </a:r>
          </a:p>
          <a:p>
            <a:pPr algn="l">
              <a:buFont typeface="Wingdings" pitchFamily="2" charset="2"/>
              <a:buChar char="§"/>
            </a:pPr>
            <a:r>
              <a:rPr lang="ru-RU" sz="1300" dirty="0" smtClean="0">
                <a:solidFill>
                  <a:srgbClr val="000066"/>
                </a:solidFill>
                <a:latin typeface="+mn-lt"/>
              </a:rPr>
              <a:t> Внедрение новой формы гарантийного обслуживания, пост гарантийного ремонта продукции; </a:t>
            </a:r>
          </a:p>
          <a:p>
            <a:pPr algn="l">
              <a:buFont typeface="Wingdings" pitchFamily="2" charset="2"/>
              <a:buChar char="§"/>
            </a:pPr>
            <a:r>
              <a:rPr lang="ru-RU" sz="1300" dirty="0" smtClean="0">
                <a:solidFill>
                  <a:srgbClr val="000066"/>
                </a:solidFill>
                <a:latin typeface="+mn-lt"/>
              </a:rPr>
              <a:t> Запуск новой модели трубонарезного станка и фрезерного центра, обеспечивающего повышение точности и скорости обработки, взамен устаревшей модели; </a:t>
            </a:r>
          </a:p>
          <a:p>
            <a:pPr algn="l">
              <a:buFont typeface="Wingdings" pitchFamily="2" charset="2"/>
              <a:buChar char="§"/>
            </a:pPr>
            <a:r>
              <a:rPr lang="ru-RU" sz="1300" dirty="0" smtClean="0">
                <a:solidFill>
                  <a:srgbClr val="000066"/>
                </a:solidFill>
                <a:latin typeface="+mn-lt"/>
              </a:rPr>
              <a:t> Внедрение системы ультразвукового контроля за дефектами, обеспечивающей снижение доли брака на финальной стадии производства; </a:t>
            </a:r>
          </a:p>
          <a:p>
            <a:pPr algn="l">
              <a:buFont typeface="Wingdings" pitchFamily="2" charset="2"/>
              <a:buChar char="§"/>
            </a:pPr>
            <a:r>
              <a:rPr lang="ru-RU" sz="1300" dirty="0" smtClean="0">
                <a:solidFill>
                  <a:srgbClr val="000066"/>
                </a:solidFill>
                <a:latin typeface="+mn-lt"/>
              </a:rPr>
              <a:t> Внедрение в производство новых методов обработки сырья, снижающих материальные или энергетические затраты на единицу продукции; </a:t>
            </a:r>
          </a:p>
          <a:p>
            <a:pPr algn="l">
              <a:buFont typeface="Wingdings" pitchFamily="2" charset="2"/>
              <a:buChar char="§"/>
            </a:pPr>
            <a:r>
              <a:rPr lang="ru-RU" sz="1300" dirty="0" smtClean="0">
                <a:solidFill>
                  <a:srgbClr val="000066"/>
                </a:solidFill>
                <a:latin typeface="+mn-lt"/>
              </a:rPr>
              <a:t> Внедрение новой технологии выплавки стали и прокатки, обеспечивающей низкую себестоимость и высокое качество продукции; 	</a:t>
            </a:r>
          </a:p>
          <a:p>
            <a:pPr algn="l">
              <a:buFont typeface="Wingdings" pitchFamily="2" charset="2"/>
              <a:buChar char="§"/>
            </a:pPr>
            <a:r>
              <a:rPr lang="ru-RU" sz="1300" dirty="0" smtClean="0">
                <a:solidFill>
                  <a:srgbClr val="000066"/>
                </a:solidFill>
                <a:latin typeface="+mn-lt"/>
              </a:rPr>
              <a:t> Внедрение этапа термической обработки на линии протяжного отжига, в результате которого улучшено качество, в том числе прочностные свойства, продукции; 	</a:t>
            </a:r>
          </a:p>
          <a:p>
            <a:pPr algn="l">
              <a:buFont typeface="Wingdings" pitchFamily="2" charset="2"/>
              <a:buChar char="§"/>
            </a:pPr>
            <a:r>
              <a:rPr lang="ru-RU" sz="1300" dirty="0" smtClean="0">
                <a:solidFill>
                  <a:srgbClr val="000066"/>
                </a:solidFill>
                <a:latin typeface="+mn-lt"/>
              </a:rPr>
              <a:t> Внедрение технологии биорефайнинга в деревообрабатывающей промышленности, в результате которой получаются новые виды конструкционных материалов; </a:t>
            </a:r>
          </a:p>
          <a:p>
            <a:pPr algn="l">
              <a:buFont typeface="Wingdings" pitchFamily="2" charset="2"/>
              <a:buChar char="§"/>
            </a:pPr>
            <a:r>
              <a:rPr lang="ru-RU" sz="1300" dirty="0" smtClean="0">
                <a:solidFill>
                  <a:srgbClr val="000066"/>
                </a:solidFill>
                <a:latin typeface="+mn-lt"/>
              </a:rPr>
              <a:t> Старт использования при плавке чугуна и стали синтетического легкоплавкого флюса, помогающего увеличить способность шлаков к рафинированию.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</p:spPr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Примеры инноваций в сфере услуг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548680"/>
            <a:ext cx="4032448" cy="6192688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>
                <a:solidFill>
                  <a:srgbClr val="000066"/>
                </a:solidFill>
              </a:rPr>
              <a:t>Продуктовые инновации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66"/>
                </a:solidFill>
              </a:rPr>
              <a:t>Внедрение ранее не предоставляемых телекоммуникационных услуг (персональное ТВ дополнительные ТВ-пакеты, онлайн - кинотеатры и др.);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66"/>
                </a:solidFill>
              </a:rPr>
              <a:t>Внедрение услуги по доставке клиента в назначенное место и время в дополнение к услугам по прокату автомобилей;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66"/>
                </a:solidFill>
              </a:rPr>
              <a:t>Внедрение впервые интернет-услуги онлайн-оплаты; 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66"/>
                </a:solidFill>
              </a:rPr>
              <a:t>Внедрение новой услуги «Электронный счет»; 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66"/>
                </a:solidFill>
              </a:rPr>
              <a:t>Внедрение устройств для безналичной оплаты покупок; 	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66"/>
                </a:solidFill>
              </a:rPr>
              <a:t>Запуск комбинированных (контрейлерных) перевозок; 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66"/>
                </a:solidFill>
              </a:rPr>
              <a:t>Оказание услуг по высокоскоростной доставке грузов/пассажиров, ранее не оказываемых; 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66"/>
                </a:solidFill>
              </a:rPr>
              <a:t>Использование новых пломбировочных материалов в стоматологии ;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66"/>
                </a:solidFill>
              </a:rPr>
              <a:t>Внедрение новой услуги по диагностике пациента, например на диагностическом оборудовании МРТ;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66"/>
                </a:solidFill>
              </a:rPr>
              <a:t>Внедрение услуги здравоохранения в формате телемедицины; 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66"/>
                </a:solidFill>
              </a:rPr>
              <a:t>Разработка программного обеспечения .	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548680"/>
            <a:ext cx="4608512" cy="6309320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>
                <a:solidFill>
                  <a:srgbClr val="000066"/>
                </a:solidFill>
              </a:rPr>
              <a:t>Процессные инновации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66"/>
                </a:solidFill>
              </a:rPr>
              <a:t>Изменение метода передачи услуги за счет увеличения скорости (переход на высокоскоростной интернет);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66"/>
                </a:solidFill>
              </a:rPr>
              <a:t>Введение услуги электронной записи (салон красоты, прием к врачу, бронирование в ресторане, отеле);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66"/>
                </a:solidFill>
              </a:rPr>
              <a:t>Модернизация базовых станций сотовых операторов;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66"/>
                </a:solidFill>
              </a:rPr>
              <a:t>Переход на новые радиорелейные линии;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66"/>
                </a:solidFill>
              </a:rPr>
              <a:t>Внедрение штрих-кодирование продукции;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66"/>
                </a:solidFill>
              </a:rPr>
              <a:t>Применение новых типов контейнерных платформ, обеспечивающих высокую эффективность новых транспортных продуктов;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66"/>
                </a:solidFill>
              </a:rPr>
              <a:t>Включение в автопарк транспортных средств, работающих на сжиженном природном газе, или электромобилей;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66"/>
                </a:solidFill>
              </a:rPr>
              <a:t>Использование технологий 3D моделирования и/или виртуальной реальности для моделирования проведения операций (виртуальная операционная);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66"/>
                </a:solidFill>
              </a:rPr>
              <a:t>Формирование единой базы данных историй болезней пациентов для совершенствования системы диагностики заболеваний и предиктивной аналитики с использованием методов искусственного интеллекта;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66"/>
                </a:solidFill>
              </a:rPr>
              <a:t>Внедрение системы автоматического распознавания речи для формирования протоколов операций и лечения;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66"/>
                </a:solidFill>
              </a:rPr>
              <a:t>Внедрение программного обеспечения по взаимодействию с клиентами. 		</a:t>
            </a:r>
            <a:r>
              <a:rPr lang="ru-RU" sz="1300" dirty="0" smtClean="0">
                <a:solidFill>
                  <a:srgbClr val="000066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8649</TotalTime>
  <Words>2448</Words>
  <Application>Microsoft Office PowerPoint</Application>
  <PresentationFormat>Экран (4:3)</PresentationFormat>
  <Paragraphs>246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Специальное оформление</vt:lpstr>
      <vt:lpstr>Презентация PowerPoint</vt:lpstr>
      <vt:lpstr>Презентация PowerPoint</vt:lpstr>
      <vt:lpstr>Изменение порядка предоставления отчетности  для юридических лиц, имеющих территориально обособленные подразделения</vt:lpstr>
      <vt:lpstr>Презентация PowerPoint</vt:lpstr>
      <vt:lpstr>Презентация PowerPoint</vt:lpstr>
      <vt:lpstr>Инновационная активность организаций</vt:lpstr>
      <vt:lpstr>Виды процессных инноваций</vt:lpstr>
      <vt:lpstr>Презентация PowerPoint</vt:lpstr>
      <vt:lpstr>Примеры инноваций в сфере услуг</vt:lpstr>
      <vt:lpstr>Примеры инноваций в строительстве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PermStat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Trud</dc:creator>
  <cp:lastModifiedBy>Морозова Елена Геннадьевна</cp:lastModifiedBy>
  <cp:revision>521</cp:revision>
  <dcterms:created xsi:type="dcterms:W3CDTF">2012-12-10T03:15:15Z</dcterms:created>
  <dcterms:modified xsi:type="dcterms:W3CDTF">2020-03-31T05:27:48Z</dcterms:modified>
</cp:coreProperties>
</file>