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81" r:id="rId2"/>
    <p:sldId id="271" r:id="rId3"/>
    <p:sldId id="276" r:id="rId4"/>
    <p:sldId id="257" r:id="rId5"/>
    <p:sldId id="258" r:id="rId6"/>
    <p:sldId id="256" r:id="rId7"/>
    <p:sldId id="259" r:id="rId8"/>
    <p:sldId id="260" r:id="rId9"/>
    <p:sldId id="263" r:id="rId10"/>
    <p:sldId id="261" r:id="rId11"/>
    <p:sldId id="277" r:id="rId12"/>
    <p:sldId id="264" r:id="rId13"/>
    <p:sldId id="267" r:id="rId14"/>
    <p:sldId id="266" r:id="rId15"/>
    <p:sldId id="265" r:id="rId16"/>
    <p:sldId id="268" r:id="rId17"/>
    <p:sldId id="278" r:id="rId18"/>
    <p:sldId id="272" r:id="rId19"/>
    <p:sldId id="273" r:id="rId20"/>
    <p:sldId id="270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0000CC"/>
    <a:srgbClr val="FF6600"/>
    <a:srgbClr val="FF5050"/>
    <a:srgbClr val="006600"/>
    <a:srgbClr val="D0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image" Target="../media/image14.jpeg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image" Target="../media/image14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noFill/>
        <a:ln w="25335">
          <a:noFill/>
        </a:ln>
      </c:spPr>
    </c:sideWall>
    <c:backWall>
      <c:thickness val="0"/>
      <c:spPr>
        <a:noFill/>
        <a:ln w="25335">
          <a:noFill/>
        </a:ln>
      </c:spPr>
    </c:backWall>
    <c:plotArea>
      <c:layout>
        <c:manualLayout>
          <c:layoutTarget val="inner"/>
          <c:xMode val="edge"/>
          <c:yMode val="edge"/>
          <c:x val="7.8235520127393262E-3"/>
          <c:y val="8.1238969318094767E-2"/>
          <c:w val="0.99029332388993818"/>
          <c:h val="0.7216517476798580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335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8.7113749979421951E-3"/>
                  <c:y val="-2.1843058826281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394882050142578E-3"/>
                  <c:y val="-3.6023976679885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2951385031292818E-3"/>
                  <c:y val="-2.8819181343908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996347628041329E-2"/>
                  <c:y val="-3.449154516307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24494963522577E-2"/>
                  <c:y val="-2.1614386007931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181160426619264E-2"/>
                  <c:y val="-3.1655363253489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3120648631633522E-2"/>
                  <c:y val="-3.3187794770303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4194395067214755E-3"/>
                  <c:y val="-3.2037689507757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3067066622227159E-2"/>
                  <c:y val="-2.575454163168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9.3658574973151127E-3"/>
                  <c:y val="-3.1198001005392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 anchor="t" anchorCtr="1"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Sheet1!$B$1:$K$1</c:f>
              <c:strCache>
                <c:ptCount val="10"/>
                <c:pt idx="0">
                  <c:v>начало 19 века</c:v>
                </c:pt>
                <c:pt idx="1">
                  <c:v>1897</c:v>
                </c:pt>
                <c:pt idx="2">
                  <c:v>1926</c:v>
                </c:pt>
                <c:pt idx="3">
                  <c:v>1939</c:v>
                </c:pt>
                <c:pt idx="4">
                  <c:v>1959</c:v>
                </c:pt>
                <c:pt idx="5">
                  <c:v>1970</c:v>
                </c:pt>
                <c:pt idx="6">
                  <c:v>1979</c:v>
                </c:pt>
                <c:pt idx="7">
                  <c:v>1989</c:v>
                </c:pt>
                <c:pt idx="8">
                  <c:v>2002</c:v>
                </c:pt>
                <c:pt idx="9">
                  <c:v>2010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940.2</c:v>
                </c:pt>
                <c:pt idx="1">
                  <c:v>2994.3</c:v>
                </c:pt>
                <c:pt idx="2">
                  <c:v>1734</c:v>
                </c:pt>
                <c:pt idx="3">
                  <c:v>2085</c:v>
                </c:pt>
                <c:pt idx="4">
                  <c:v>2981</c:v>
                </c:pt>
                <c:pt idx="5">
                  <c:v>3014.8</c:v>
                </c:pt>
                <c:pt idx="6">
                  <c:v>3008.2</c:v>
                </c:pt>
                <c:pt idx="7">
                  <c:v>3091.5</c:v>
                </c:pt>
                <c:pt idx="8">
                  <c:v>2819.4</c:v>
                </c:pt>
                <c:pt idx="9">
                  <c:v>2635.3</c:v>
                </c:pt>
              </c:numCache>
            </c:numRef>
          </c:val>
          <c:shape val="box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6"/>
        <c:shape val="cone"/>
        <c:axId val="90118016"/>
        <c:axId val="90461696"/>
        <c:axId val="0"/>
      </c:bar3DChart>
      <c:catAx>
        <c:axId val="90118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/>
            </a:pPr>
            <a:endParaRPr lang="ru-RU"/>
          </a:p>
        </c:txPr>
        <c:crossAx val="9046169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90461696"/>
        <c:scaling>
          <c:orientation val="minMax"/>
          <c:max val="3100"/>
          <c:min val="0"/>
        </c:scaling>
        <c:delete val="0"/>
        <c:axPos val="l"/>
        <c:majorGridlines>
          <c:spPr>
            <a:ln w="12667">
              <a:noFill/>
              <a:prstDash val="solid"/>
            </a:ln>
          </c:spPr>
        </c:majorGridlines>
        <c:numFmt formatCode="General" sourceLinked="1"/>
        <c:majorTickMark val="out"/>
        <c:minorTickMark val="none"/>
        <c:tickLblPos val="none"/>
        <c:spPr>
          <a:ln w="9500">
            <a:noFill/>
          </a:ln>
        </c:spPr>
        <c:crossAx val="9011801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7" b="1" i="0" u="none" strike="noStrike" baseline="0">
          <a:solidFill>
            <a:srgbClr val="000000"/>
          </a:solidFill>
          <a:latin typeface="Times New Roman" pitchFamily="18" charset="0"/>
          <a:ea typeface="Arial Cyr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noFill/>
        <a:ln w="25335">
          <a:noFill/>
        </a:ln>
      </c:spPr>
    </c:sideWall>
    <c:backWall>
      <c:thickness val="0"/>
      <c:spPr>
        <a:noFill/>
        <a:ln w="25335">
          <a:noFill/>
        </a:ln>
      </c:spPr>
    </c:backWall>
    <c:plotArea>
      <c:layout>
        <c:manualLayout>
          <c:layoutTarget val="inner"/>
          <c:xMode val="edge"/>
          <c:yMode val="edge"/>
          <c:x val="1.8272425249169437E-2"/>
          <c:y val="3.7162162162162164E-2"/>
          <c:w val="0.96677740863787376"/>
          <c:h val="0.7415669702773746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городское население</c:v>
                </c:pt>
              </c:strCache>
            </c:strRef>
          </c:tx>
          <c:spPr>
            <a:solidFill>
              <a:srgbClr val="FFC000"/>
            </a:solidFill>
            <a:ln w="25335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1851062762937846E-2"/>
                  <c:y val="5.87897641002851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168692170879737E-2"/>
                  <c:y val="5.87897641002851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925531381468923E-2"/>
                  <c:y val="5.87897641002851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607901973527032E-2"/>
                  <c:y val="5.87897641002851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spPr>
              <a:noFill/>
              <a:ln w="25335"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14 октября 2010</c:v>
                </c:pt>
                <c:pt idx="1">
                  <c:v>1 января 2011</c:v>
                </c:pt>
                <c:pt idx="2">
                  <c:v>1 января 2012</c:v>
                </c:pt>
                <c:pt idx="3">
                  <c:v>1 января 2013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1980.8</c:v>
                </c:pt>
                <c:pt idx="1">
                  <c:v>1975.5</c:v>
                </c:pt>
                <c:pt idx="2">
                  <c:v>1970</c:v>
                </c:pt>
                <c:pt idx="3">
                  <c:v>1978.5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сельское население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1.7168692170879737E-2"/>
                  <c:y val="5.87897641002848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925531381468923E-2"/>
                  <c:y val="5.87897641002851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607901973527032E-2"/>
                  <c:y val="2.93948820501423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72948236823244E-2"/>
                  <c:y val="5.87897641002854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14 октября 2010</c:v>
                </c:pt>
                <c:pt idx="1">
                  <c:v>1 января 2011</c:v>
                </c:pt>
                <c:pt idx="2">
                  <c:v>1 января 2012</c:v>
                </c:pt>
                <c:pt idx="3">
                  <c:v>1 января 2013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667.9</c:v>
                </c:pt>
                <c:pt idx="1">
                  <c:v>658.1</c:v>
                </c:pt>
                <c:pt idx="2">
                  <c:v>661.1</c:v>
                </c:pt>
                <c:pt idx="3">
                  <c:v>656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1.7168692170879737E-2"/>
                  <c:y val="-0.11232201051734993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2635.3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290272565585143E-2"/>
                  <c:y val="-0.11575149057512128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2633.6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4355577993792232E-2"/>
                  <c:y val="-0.11631948302040514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2631.1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290272565585143E-2"/>
                  <c:y val="-0.11554711513535533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2634.5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14 октября 2010</c:v>
                </c:pt>
                <c:pt idx="1">
                  <c:v>1 января 2011</c:v>
                </c:pt>
                <c:pt idx="2">
                  <c:v>1 января 2012</c:v>
                </c:pt>
                <c:pt idx="3">
                  <c:v>1 января 2013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6"/>
        <c:gapDepth val="96"/>
        <c:shape val="cylinder"/>
        <c:axId val="90810240"/>
        <c:axId val="90811776"/>
        <c:axId val="0"/>
      </c:bar3DChart>
      <c:catAx>
        <c:axId val="90810240"/>
        <c:scaling>
          <c:orientation val="minMax"/>
          <c:max val="4"/>
          <c:min val="1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ln w="316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/>
            </a:pPr>
            <a:endParaRPr lang="ru-RU"/>
          </a:p>
        </c:txPr>
        <c:crossAx val="90811776"/>
        <c:crossesAt val="0"/>
        <c:auto val="1"/>
        <c:lblAlgn val="ctr"/>
        <c:lblOffset val="100"/>
        <c:tickLblSkip val="1"/>
        <c:noMultiLvlLbl val="1"/>
      </c:catAx>
      <c:valAx>
        <c:axId val="90811776"/>
        <c:scaling>
          <c:orientation val="minMax"/>
          <c:max val="2700"/>
          <c:min val="0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 w="9500">
            <a:noFill/>
          </a:ln>
        </c:spPr>
        <c:crossAx val="90810240"/>
        <c:crosses val="autoZero"/>
        <c:crossBetween val="between"/>
      </c:valAx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3.4111377005308169E-2"/>
          <c:y val="0.90809323444490142"/>
          <c:w val="0.88651420736928932"/>
          <c:h val="7.3240867733986956E-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Times New Roman" pitchFamily="18" charset="0"/>
          <a:ea typeface="Arial Cyr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86185243328101E-2"/>
          <c:y val="2.3240715101446947E-2"/>
          <c:w val="0.93748123963889463"/>
          <c:h val="0.746988050511290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Естественный прирост/убыль</c:v>
                </c:pt>
              </c:strCache>
            </c:strRef>
          </c:tx>
          <c:spPr>
            <a:solidFill>
              <a:srgbClr val="FF7C80"/>
            </a:solidFill>
            <a:ln w="12699">
              <a:solidFill>
                <a:srgbClr val="FF9999"/>
              </a:solidFill>
              <a:prstDash val="solid"/>
            </a:ln>
          </c:spPr>
          <c:invertIfNegative val="0"/>
          <c:dLbls>
            <c:dLbl>
              <c:idx val="22"/>
              <c:layout>
                <c:manualLayout>
                  <c:x val="-1.134133247037997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Sheet1!$B$1:$X$1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Sheet1!$B$2:$X$2</c:f>
              <c:numCache>
                <c:formatCode>General</c:formatCode>
                <c:ptCount val="23"/>
                <c:pt idx="0">
                  <c:v>8.5</c:v>
                </c:pt>
                <c:pt idx="1">
                  <c:v>2.6</c:v>
                </c:pt>
                <c:pt idx="2">
                  <c:v>-4.2</c:v>
                </c:pt>
                <c:pt idx="3">
                  <c:v>-16</c:v>
                </c:pt>
                <c:pt idx="4">
                  <c:v>-22.3</c:v>
                </c:pt>
                <c:pt idx="5">
                  <c:v>-20</c:v>
                </c:pt>
                <c:pt idx="6">
                  <c:v>-16.2</c:v>
                </c:pt>
                <c:pt idx="7">
                  <c:v>-14.7</c:v>
                </c:pt>
                <c:pt idx="8">
                  <c:v>-11.4</c:v>
                </c:pt>
                <c:pt idx="9">
                  <c:v>-16.899999999999999</c:v>
                </c:pt>
                <c:pt idx="10">
                  <c:v>-18.7</c:v>
                </c:pt>
                <c:pt idx="11">
                  <c:v>-17.8</c:v>
                </c:pt>
                <c:pt idx="12">
                  <c:v>-19.600000000000001</c:v>
                </c:pt>
                <c:pt idx="13">
                  <c:v>-19.600000000000001</c:v>
                </c:pt>
                <c:pt idx="14">
                  <c:v>-17.5</c:v>
                </c:pt>
                <c:pt idx="15">
                  <c:v>-19.399999999999999</c:v>
                </c:pt>
                <c:pt idx="16">
                  <c:v>-14.8</c:v>
                </c:pt>
                <c:pt idx="17">
                  <c:v>-9.6999999999999993</c:v>
                </c:pt>
                <c:pt idx="18">
                  <c:v>-6.9</c:v>
                </c:pt>
                <c:pt idx="19">
                  <c:v>-4.5999999999999996</c:v>
                </c:pt>
                <c:pt idx="20">
                  <c:v>-3.1</c:v>
                </c:pt>
                <c:pt idx="21">
                  <c:v>-1.7</c:v>
                </c:pt>
                <c:pt idx="22">
                  <c:v>1.5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Миграционный прирост/убыль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12699">
              <a:solidFill>
                <a:schemeClr val="tx2">
                  <a:lumMod val="60000"/>
                  <a:lumOff val="40000"/>
                  <a:alpha val="44000"/>
                </a:schemeClr>
              </a:solidFill>
              <a:prstDash val="solid"/>
            </a:ln>
          </c:spPr>
          <c:invertIfNegative val="0"/>
          <c:dLbls>
            <c:dLbl>
              <c:idx val="22"/>
              <c:layout>
                <c:manualLayout>
                  <c:x val="5.6706662351899894E-3"/>
                  <c:y val="-9.28259433162395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Sheet1!$B$1:$X$1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Sheet1!$B$3:$X$3</c:f>
              <c:numCache>
                <c:formatCode>General</c:formatCode>
                <c:ptCount val="23"/>
                <c:pt idx="0">
                  <c:v>-14.2</c:v>
                </c:pt>
                <c:pt idx="1">
                  <c:v>-12.1</c:v>
                </c:pt>
                <c:pt idx="2">
                  <c:v>-4.9000000000000004</c:v>
                </c:pt>
                <c:pt idx="3">
                  <c:v>-5.0999999999999996</c:v>
                </c:pt>
                <c:pt idx="4">
                  <c:v>-5.3</c:v>
                </c:pt>
                <c:pt idx="5">
                  <c:v>-0.5</c:v>
                </c:pt>
                <c:pt idx="6">
                  <c:v>-1.2</c:v>
                </c:pt>
                <c:pt idx="7">
                  <c:v>-1.7</c:v>
                </c:pt>
                <c:pt idx="8">
                  <c:v>-1.5</c:v>
                </c:pt>
                <c:pt idx="9">
                  <c:v>-1</c:v>
                </c:pt>
                <c:pt idx="10">
                  <c:v>-1.7</c:v>
                </c:pt>
                <c:pt idx="11">
                  <c:v>-3.7</c:v>
                </c:pt>
                <c:pt idx="12">
                  <c:v>-3.8</c:v>
                </c:pt>
                <c:pt idx="13">
                  <c:v>-3.2</c:v>
                </c:pt>
                <c:pt idx="14">
                  <c:v>-3.8</c:v>
                </c:pt>
                <c:pt idx="15">
                  <c:v>-2.1</c:v>
                </c:pt>
                <c:pt idx="16">
                  <c:v>-2.5</c:v>
                </c:pt>
                <c:pt idx="17">
                  <c:v>-2.9</c:v>
                </c:pt>
                <c:pt idx="18">
                  <c:v>-2.9</c:v>
                </c:pt>
                <c:pt idx="19">
                  <c:v>-2.7</c:v>
                </c:pt>
                <c:pt idx="20">
                  <c:v>-3.8</c:v>
                </c:pt>
                <c:pt idx="21">
                  <c:v>-0.8</c:v>
                </c:pt>
                <c:pt idx="22">
                  <c:v>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axId val="90333184"/>
        <c:axId val="90334720"/>
      </c:barChart>
      <c:catAx>
        <c:axId val="90333184"/>
        <c:scaling>
          <c:orientation val="minMax"/>
        </c:scaling>
        <c:delete val="0"/>
        <c:axPos val="b"/>
        <c:numFmt formatCode="0_ ;[Red]\-0\ 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ru-RU"/>
          </a:p>
        </c:txPr>
        <c:crossAx val="90334720"/>
        <c:crosses val="autoZero"/>
        <c:auto val="1"/>
        <c:lblAlgn val="ctr"/>
        <c:lblOffset val="420"/>
        <c:tickLblSkip val="1"/>
        <c:tickMarkSkip val="1"/>
        <c:noMultiLvlLbl val="0"/>
      </c:catAx>
      <c:valAx>
        <c:axId val="90334720"/>
        <c:scaling>
          <c:orientation val="minMax"/>
          <c:max val="10"/>
          <c:min val="-25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90333184"/>
        <c:crosses val="autoZero"/>
        <c:crossBetween val="between"/>
        <c:majorUnit val="5"/>
      </c:valAx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6.7998137471423442E-2"/>
          <c:y val="0.90082185039370077"/>
          <c:w val="0.83892652389436617"/>
          <c:h val="9.9178149606299212E-2"/>
        </c:manualLayout>
      </c:layout>
      <c:overlay val="0"/>
      <c:spPr>
        <a:noFill/>
        <a:ln w="25398">
          <a:noFill/>
        </a:ln>
      </c:spPr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523489932885904"/>
          <c:y val="2.3354564755838639E-2"/>
          <c:w val="0.6325503355704698"/>
          <c:h val="0.95753715498938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FFCC" mc:Ignorable="a14" a14:legacySpreadsheetColorIndex="26"/>
                </a:gs>
                <a:gs pos="100000">
                  <a:srgbClr xmlns:mc="http://schemas.openxmlformats.org/markup-compatibility/2006" xmlns:a14="http://schemas.microsoft.com/office/drawing/2010/main" val="FF9900" mc:Ignorable="a14" a14:legacySpreadsheetColorIndex="52"/>
                </a:gs>
              </a:gsLst>
              <a:lin ang="5400000" scaled="1"/>
            </a:gradFill>
            <a:ln w="12673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6600"/>
              </a:solidFill>
              <a:ln w="12673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FF9900"/>
              </a:solidFill>
              <a:ln w="12673">
                <a:solidFill>
                  <a:srgbClr val="00000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FF9900"/>
              </a:solidFill>
              <a:ln w="12673">
                <a:solidFill>
                  <a:srgbClr val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FF9900"/>
              </a:solidFill>
              <a:ln w="12673">
                <a:solidFill>
                  <a:srgbClr val="000000"/>
                </a:solidFill>
                <a:prstDash val="solid"/>
              </a:ln>
            </c:spPr>
          </c:dPt>
          <c:dPt>
            <c:idx val="4"/>
            <c:invertIfNegative val="0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FFCC00" mc:Ignorable="a14" a14:legacySpreadsheetColorIndex="51"/>
                  </a:gs>
                  <a:gs pos="100000">
                    <a:srgbClr xmlns:mc="http://schemas.openxmlformats.org/markup-compatibility/2006" xmlns:a14="http://schemas.microsoft.com/office/drawing/2010/main" val="FF0000" mc:Ignorable="a14" a14:legacySpreadsheetColorIndex="10"/>
                  </a:gs>
                </a:gsLst>
                <a:lin ang="0" scaled="1"/>
              </a:gradFill>
              <a:ln w="12673">
                <a:solidFill>
                  <a:srgbClr val="000000"/>
                </a:solidFill>
                <a:prstDash val="solid"/>
              </a:ln>
            </c:spPr>
          </c:dPt>
          <c:dPt>
            <c:idx val="5"/>
            <c:invertIfNegative val="0"/>
            <c:bubble3D val="0"/>
            <c:spPr>
              <a:solidFill>
                <a:srgbClr val="FFCC00"/>
              </a:solidFill>
              <a:ln w="12673">
                <a:solidFill>
                  <a:srgbClr val="000000"/>
                </a:solidFill>
                <a:prstDash val="solid"/>
              </a:ln>
            </c:spPr>
          </c:dPt>
          <c:dPt>
            <c:idx val="6"/>
            <c:invertIfNegative val="0"/>
            <c:bubble3D val="0"/>
            <c:spPr>
              <a:solidFill>
                <a:srgbClr val="FFCC00"/>
              </a:solidFill>
              <a:ln w="12673">
                <a:solidFill>
                  <a:srgbClr val="000000"/>
                </a:solidFill>
                <a:prstDash val="solid"/>
              </a:ln>
            </c:spPr>
          </c:dPt>
          <c:dPt>
            <c:idx val="7"/>
            <c:invertIfNegative val="0"/>
            <c:bubble3D val="0"/>
            <c:spPr>
              <a:solidFill>
                <a:srgbClr val="FFFF99"/>
              </a:solidFill>
              <a:ln w="12673">
                <a:solidFill>
                  <a:srgbClr val="000000"/>
                </a:solidFill>
                <a:prstDash val="solid"/>
              </a:ln>
            </c:spPr>
          </c:dPt>
          <c:dPt>
            <c:idx val="8"/>
            <c:invertIfNegative val="0"/>
            <c:bubble3D val="0"/>
            <c:spPr>
              <a:solidFill>
                <a:srgbClr val="FFFF99"/>
              </a:solidFill>
              <a:ln w="12673">
                <a:solidFill>
                  <a:srgbClr val="000000"/>
                </a:solidFill>
                <a:prstDash val="solid"/>
              </a:ln>
            </c:spPr>
          </c:dPt>
          <c:dPt>
            <c:idx val="9"/>
            <c:invertIfNegative val="0"/>
            <c:bubble3D val="0"/>
            <c:spPr>
              <a:solidFill>
                <a:srgbClr val="FFFF99"/>
              </a:solidFill>
              <a:ln w="12673">
                <a:solidFill>
                  <a:srgbClr val="000000"/>
                </a:solidFill>
                <a:prstDash val="solid"/>
              </a:ln>
            </c:spPr>
          </c:dPt>
          <c:dPt>
            <c:idx val="10"/>
            <c:invertIfNegative val="0"/>
            <c:bubble3D val="0"/>
            <c:spPr>
              <a:solidFill>
                <a:srgbClr val="FFFF99"/>
              </a:solidFill>
              <a:ln w="12673">
                <a:solidFill>
                  <a:srgbClr val="000000"/>
                </a:solidFill>
                <a:prstDash val="solid"/>
              </a:ln>
            </c:spPr>
          </c:dPt>
          <c:dPt>
            <c:idx val="11"/>
            <c:invertIfNegative val="0"/>
            <c:bubble3D val="0"/>
            <c:spPr>
              <a:solidFill>
                <a:srgbClr val="FFFF99"/>
              </a:solidFill>
              <a:ln w="12673">
                <a:solidFill>
                  <a:srgbClr val="000000"/>
                </a:solidFill>
                <a:prstDash val="solid"/>
              </a:ln>
            </c:spPr>
          </c:dPt>
          <c:dPt>
            <c:idx val="12"/>
            <c:invertIfNegative val="0"/>
            <c:bubble3D val="0"/>
            <c:spPr>
              <a:solidFill>
                <a:srgbClr val="FFFFCC"/>
              </a:solidFill>
              <a:ln w="12673">
                <a:solidFill>
                  <a:srgbClr val="000000"/>
                </a:solidFill>
                <a:prstDash val="solid"/>
              </a:ln>
            </c:spPr>
          </c:dPt>
          <c:dPt>
            <c:idx val="13"/>
            <c:invertIfNegative val="0"/>
            <c:bubble3D val="0"/>
            <c:spPr>
              <a:solidFill>
                <a:srgbClr val="FFFFCC"/>
              </a:solidFill>
              <a:ln w="12673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4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Sheet1!$A$2:$A$15</c:f>
              <c:strCache>
                <c:ptCount val="14"/>
                <c:pt idx="0">
                  <c:v>Республика Башкортостан</c:v>
                </c:pt>
                <c:pt idx="1">
                  <c:v>Республика Татарстан</c:v>
                </c:pt>
                <c:pt idx="2">
                  <c:v>Нижегородская область</c:v>
                </c:pt>
                <c:pt idx="3">
                  <c:v>Самарская область</c:v>
                </c:pt>
                <c:pt idx="4">
                  <c:v>Пермский край</c:v>
                </c:pt>
                <c:pt idx="5">
                  <c:v>Саратовская область</c:v>
                </c:pt>
                <c:pt idx="6">
                  <c:v>Оренбургская область</c:v>
                </c:pt>
                <c:pt idx="7">
                  <c:v>Удмуртская Республика</c:v>
                </c:pt>
                <c:pt idx="8">
                  <c:v>Пензенская область</c:v>
                </c:pt>
                <c:pt idx="9">
                  <c:v>Кировская область</c:v>
                </c:pt>
                <c:pt idx="10">
                  <c:v>Ульяновская область</c:v>
                </c:pt>
                <c:pt idx="11">
                  <c:v>Чувашская Республика</c:v>
                </c:pt>
                <c:pt idx="12">
                  <c:v>Республика Мордовия</c:v>
                </c:pt>
                <c:pt idx="13">
                  <c:v>Республика Марий Эл</c:v>
                </c:pt>
              </c:strCache>
            </c:strRef>
          </c:cat>
          <c:val>
            <c:numRef>
              <c:f>Sheet1!$B$2:$B$15</c:f>
              <c:numCache>
                <c:formatCode>0.0</c:formatCode>
                <c:ptCount val="14"/>
                <c:pt idx="0">
                  <c:v>4061</c:v>
                </c:pt>
                <c:pt idx="1">
                  <c:v>3822</c:v>
                </c:pt>
                <c:pt idx="2" formatCode="General">
                  <c:v>3289.8</c:v>
                </c:pt>
                <c:pt idx="3" formatCode="General">
                  <c:v>3213.3</c:v>
                </c:pt>
                <c:pt idx="4" formatCode="General">
                  <c:v>2634.5</c:v>
                </c:pt>
                <c:pt idx="5" formatCode="General">
                  <c:v>2503.3000000000002</c:v>
                </c:pt>
                <c:pt idx="6" formatCode="General">
                  <c:v>2016.1</c:v>
                </c:pt>
                <c:pt idx="7" formatCode="General">
                  <c:v>1517.7</c:v>
                </c:pt>
                <c:pt idx="8" formatCode="General">
                  <c:v>1368.7</c:v>
                </c:pt>
                <c:pt idx="9" formatCode="General">
                  <c:v>1319.1</c:v>
                </c:pt>
                <c:pt idx="10" formatCode="General">
                  <c:v>1274.5</c:v>
                </c:pt>
                <c:pt idx="11" formatCode="General">
                  <c:v>1243.4000000000001</c:v>
                </c:pt>
                <c:pt idx="12" formatCode="General">
                  <c:v>818.6</c:v>
                </c:pt>
                <c:pt idx="13" formatCode="General">
                  <c:v>690.3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91650688"/>
        <c:axId val="91660672"/>
      </c:barChart>
      <c:catAx>
        <c:axId val="916506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/>
            </a:pPr>
            <a:endParaRPr lang="ru-RU"/>
          </a:p>
        </c:txPr>
        <c:crossAx val="916606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1660672"/>
        <c:scaling>
          <c:orientation val="minMax"/>
          <c:max val="4200"/>
          <c:min val="0"/>
        </c:scaling>
        <c:delete val="0"/>
        <c:axPos val="b"/>
        <c:majorGridlines>
          <c:spPr>
            <a:ln w="12673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one"/>
        <c:spPr>
          <a:ln w="9505">
            <a:noFill/>
          </a:ln>
        </c:spPr>
        <c:crossAx val="91650688"/>
        <c:crosses val="autoZero"/>
        <c:crossBetween val="between"/>
        <c:majorUnit val="700"/>
        <c:minorUnit val="140"/>
      </c:valAx>
      <c:spPr>
        <a:noFill/>
        <a:ln w="2534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Times New Roman" pitchFamily="18" charset="0"/>
          <a:ea typeface="Arial Cyr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916666666666665E-2"/>
          <c:y val="7.8125E-2"/>
          <c:w val="0.89038864805619877"/>
          <c:h val="0.8058491633858267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мальчики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2.7133737277054686E-2"/>
                  <c:y val="-5.93454616142339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0000000000000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6572</c:v>
                </c:pt>
                <c:pt idx="1">
                  <c:v>7214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девочки 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Lbls>
            <c:dLbl>
              <c:idx val="0"/>
              <c:layout>
                <c:manualLayout>
                  <c:x val="2.7133737277054686E-2"/>
                  <c:y val="-5.93454616142339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083333333333334E-2"/>
                  <c:y val="-6.250000000000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6223</c:v>
                </c:pt>
                <c:pt idx="1">
                  <c:v>6747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Lbls>
            <c:dLbl>
              <c:idx val="0"/>
              <c:layout>
                <c:manualLayout>
                  <c:x val="2.7133737277054686E-2"/>
                  <c:y val="-0.12165819630917957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12795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916666666666665E-2"/>
                  <c:y val="-0.1281249999999999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13961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0"/>
        <c:shape val="cylinder"/>
        <c:axId val="195606016"/>
        <c:axId val="195607552"/>
        <c:axId val="0"/>
      </c:bar3DChart>
      <c:catAx>
        <c:axId val="195606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95607552"/>
        <c:crosses val="autoZero"/>
        <c:auto val="1"/>
        <c:lblAlgn val="ctr"/>
        <c:lblOffset val="100"/>
        <c:noMultiLvlLbl val="0"/>
      </c:catAx>
      <c:valAx>
        <c:axId val="1956075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5606016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2660433562937452"/>
          <c:y val="0.42363547494126202"/>
          <c:w val="0.16322051289172998"/>
          <c:h val="0.1883363270860163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48226123023367E-2"/>
          <c:y val="5.3314420666800005E-2"/>
          <c:w val="1"/>
          <c:h val="0.750232475331914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2.6021698864060642E-2"/>
                  <c:y val="-2.0922190866392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999954467718521E-2"/>
                  <c:y val="-2.0922190866392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130398990276125E-2"/>
                  <c:y val="-2.8768012441290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среднее общее образование</c:v>
                </c:pt>
                <c:pt idx="1">
                  <c:v>среднее профессиональное образование</c:v>
                </c:pt>
                <c:pt idx="2">
                  <c:v>высшее образование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0.27800000000000002</c:v>
                </c:pt>
                <c:pt idx="1">
                  <c:v>0.23400000000000001</c:v>
                </c:pt>
                <c:pt idx="2">
                  <c:v>0.23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0"/>
        <c:shape val="cone"/>
        <c:axId val="195719936"/>
        <c:axId val="195722624"/>
        <c:axId val="0"/>
      </c:bar3DChart>
      <c:catAx>
        <c:axId val="195719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95722624"/>
        <c:crosses val="autoZero"/>
        <c:auto val="1"/>
        <c:lblAlgn val="ctr"/>
        <c:lblOffset val="100"/>
        <c:noMultiLvlLbl val="0"/>
      </c:catAx>
      <c:valAx>
        <c:axId val="195722624"/>
        <c:scaling>
          <c:orientation val="minMax"/>
          <c:max val="0.30000000000000004"/>
        </c:scaling>
        <c:delete val="1"/>
        <c:axPos val="l"/>
        <c:numFmt formatCode="0.0%" sourceLinked="1"/>
        <c:majorTickMark val="out"/>
        <c:minorTickMark val="none"/>
        <c:tickLblPos val="nextTo"/>
        <c:crossAx val="195719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D31D-6C6B-476E-997E-F8B5E26A28C0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6F20-AA05-46A8-B886-6A3D2685F7E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D31D-6C6B-476E-997E-F8B5E26A28C0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6F20-AA05-46A8-B886-6A3D2685F7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D31D-6C6B-476E-997E-F8B5E26A28C0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6F20-AA05-46A8-B886-6A3D2685F7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D31D-6C6B-476E-997E-F8B5E26A28C0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6F20-AA05-46A8-B886-6A3D2685F7E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D31D-6C6B-476E-997E-F8B5E26A28C0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6F20-AA05-46A8-B886-6A3D2685F7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D31D-6C6B-476E-997E-F8B5E26A28C0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6F20-AA05-46A8-B886-6A3D2685F7E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D31D-6C6B-476E-997E-F8B5E26A28C0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6F20-AA05-46A8-B886-6A3D2685F7E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D31D-6C6B-476E-997E-F8B5E26A28C0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6F20-AA05-46A8-B886-6A3D2685F7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D31D-6C6B-476E-997E-F8B5E26A28C0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6F20-AA05-46A8-B886-6A3D2685F7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D31D-6C6B-476E-997E-F8B5E26A28C0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6F20-AA05-46A8-B886-6A3D2685F7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D31D-6C6B-476E-997E-F8B5E26A28C0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6F20-AA05-46A8-B886-6A3D2685F7E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4CCD31D-6C6B-476E-997E-F8B5E26A28C0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D5B6F20-AA05-46A8-B886-6A3D2685F7E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://www.bing.com/images/search?q=%d0%ba%d0%b0%d1%80%d1%82%d0%b8%d0%bd%d0%ba%d0%b8+%d0%bd%d0%be%d0%b2%d0%be%d1%80%d0%be%d0%b6%d0%b4%d0%b5%d0%bd%d0%bd%d1%8b%d1%85&amp;view=detail&amp;id=D9DA6F519121AC843BC418C03E815238A894D3B9&amp;FORM=IDFRIR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ru.wikipedia.org/wiki/%D0%A4%D0%B0%D0%B9%D0%BB:Permskaya_gubernia.png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86575"/>
            <a:ext cx="77048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 численности населения Пермского края</a:t>
            </a:r>
            <a:endParaRPr lang="ru-RU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7282" name="Picture 2" descr="C:\Users\Вася\Desktop\208412867_dnevniktonne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584" y="1982759"/>
            <a:ext cx="1980071" cy="133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Picture 5" descr="C:\Users\Вася\Desktop\12654566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04" y="1363793"/>
            <a:ext cx="1993008" cy="140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http://ts2.mm.bing.net/th?id=H.4763304283931085&amp;pid=1.7&amp;w=234&amp;h=151&amp;c=7&amp;rs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865" y="4725144"/>
            <a:ext cx="234335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://ts1.mm.bing.net/th?id=H.4863591849263648&amp;pid=1.7&amp;w=219&amp;h=146&amp;c=7&amp;rs=1">
            <a:hlinkClick r:id="rId5"/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7"/>
          <a:stretch/>
        </p:blipFill>
        <p:spPr bwMode="auto">
          <a:xfrm>
            <a:off x="6843885" y="436932"/>
            <a:ext cx="1923223" cy="16532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12" descr="full_Risunokistrani"/>
          <p:cNvPicPr>
            <a:picLocks noChangeAspect="1" noChangeArrowheads="1"/>
          </p:cNvPicPr>
          <p:nvPr/>
        </p:nvPicPr>
        <p:blipFill>
          <a:blip r:embed="rId7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051" y="3659618"/>
            <a:ext cx="2436814" cy="17706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Рисунок 2" descr="Описание: Фото :: Старики фото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642489"/>
            <a:ext cx="1178263" cy="152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4" descr="Описание: http://ts2.mm.bing.net/th?id=H.4708547776612417&amp;pid=1.7&amp;w=229&amp;h=154&amp;c=7&amp;rs=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223" y="5153937"/>
            <a:ext cx="2251650" cy="1526805"/>
          </a:xfrm>
          <a:prstGeom prst="rect">
            <a:avLst/>
          </a:prstGeom>
          <a:solidFill>
            <a:srgbClr val="36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60f553fd97db44914117fe72b8efe08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934" y="3414675"/>
            <a:ext cx="3806579" cy="109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59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400" dirty="0">
                <a:effectLst/>
              </a:rPr>
              <a:t>Населённые пункты с количеством жителей свыше 10 тысяч человек 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на 01.01.2013 года (</a:t>
            </a:r>
            <a:r>
              <a:rPr lang="ru-RU" sz="2400" dirty="0" err="1">
                <a:effectLst/>
              </a:rPr>
              <a:t>тыс.человек</a:t>
            </a:r>
            <a:r>
              <a:rPr lang="ru-RU" sz="2400" dirty="0">
                <a:effectLst/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2" y="2420888"/>
            <a:ext cx="912522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635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4817" y="4581128"/>
            <a:ext cx="7772400" cy="1470025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Самый маленький город</a:t>
            </a:r>
            <a:b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ЧЁРМОЗ – 3 709</a:t>
            </a:r>
            <a:endParaRPr lang="ru-RU" sz="4000" dirty="0"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3528" y="404664"/>
            <a:ext cx="8496944" cy="147002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lvl="0" indent="0" algn="ctr">
              <a:spcBef>
                <a:spcPts val="0"/>
              </a:spcBef>
              <a:buClrTx/>
              <a:buSzTx/>
              <a:buNone/>
            </a:pPr>
            <a:r>
              <a:rPr lang="ru-RU" sz="3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ГОРОДА </a:t>
            </a:r>
            <a:r>
              <a:rPr lang="ru-R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 </a:t>
            </a:r>
            <a:r>
              <a:rPr lang="ru-RU" sz="3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ЧИСЛЕННОСТЬЮ НАСЕЛЕНИЯ </a:t>
            </a:r>
            <a:r>
              <a:rPr lang="ru-RU" sz="360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до </a:t>
            </a:r>
            <a:r>
              <a:rPr lang="ru-RU" sz="440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10</a:t>
            </a:r>
            <a:r>
              <a:rPr lang="ru-RU" sz="360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600" u="sng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тысяч человек</a:t>
            </a:r>
            <a:endParaRPr lang="ru-RU" sz="3600" u="sng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82880" lvl="0" indent="0">
              <a:spcBef>
                <a:spcPts val="0"/>
              </a:spcBef>
              <a:buClrTx/>
              <a:buSzTx/>
              <a:buNone/>
            </a:pPr>
            <a:endParaRPr lang="ru-RU" sz="2800" dirty="0">
              <a:solidFill>
                <a:srgbClr val="0000CC"/>
              </a:solidFill>
              <a:effectLst/>
              <a:ea typeface="+mn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08422" y="1841446"/>
            <a:ext cx="7772400" cy="273630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lvl="0" indent="0">
              <a:spcBef>
                <a:spcPts val="0"/>
              </a:spcBef>
              <a:buClrTx/>
              <a:buSzTx/>
              <a:buNone/>
            </a:pPr>
            <a:r>
              <a:rPr lang="ru-RU" sz="400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Гремячинск </a:t>
            </a:r>
            <a:r>
              <a:rPr lang="ru-RU" sz="4000" dirty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– </a:t>
            </a:r>
            <a:r>
              <a:rPr lang="ru-RU" sz="400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9 863 </a:t>
            </a:r>
          </a:p>
          <a:p>
            <a:pPr marL="182880" lvl="0" indent="0">
              <a:spcBef>
                <a:spcPts val="0"/>
              </a:spcBef>
              <a:buClrTx/>
              <a:buSzTx/>
              <a:buNone/>
            </a:pPr>
            <a:r>
              <a:rPr lang="ru-RU" sz="400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	Оханск – 7 205 </a:t>
            </a:r>
            <a:endParaRPr lang="ru-RU" sz="400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82880" lvl="0" indent="0">
              <a:spcBef>
                <a:spcPts val="0"/>
              </a:spcBef>
              <a:buClrTx/>
              <a:buSzTx/>
              <a:buNone/>
            </a:pPr>
            <a:r>
              <a:rPr lang="ru-RU" sz="400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		Усолье – 5 738 </a:t>
            </a:r>
            <a:endParaRPr lang="ru-RU" sz="400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82880" lvl="0" indent="0">
              <a:spcBef>
                <a:spcPts val="0"/>
              </a:spcBef>
              <a:buClrTx/>
              <a:buSzTx/>
              <a:buNone/>
            </a:pPr>
            <a:r>
              <a:rPr lang="ru-RU" sz="400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			Чердынь – 4 673 </a:t>
            </a:r>
            <a:endParaRPr lang="ru-RU" sz="400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82880" lvl="0" indent="0">
              <a:spcBef>
                <a:spcPts val="0"/>
              </a:spcBef>
              <a:buClrTx/>
              <a:buSzTx/>
              <a:buNone/>
            </a:pPr>
            <a:endParaRPr lang="ru-RU" sz="4000" dirty="0">
              <a:solidFill>
                <a:srgbClr val="002060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270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527" y="548680"/>
            <a:ext cx="8424935" cy="73501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4000" i="1" u="sng" cap="all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Посёлки городского типа</a:t>
            </a:r>
            <a:endParaRPr lang="ru-RU" sz="4000" i="1" u="sng" cap="all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59827" y="4149080"/>
            <a:ext cx="7772400" cy="147002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Самый большой</a:t>
            </a:r>
            <a:b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ПОЛАЗНА – 12 746 чел.</a:t>
            </a:r>
            <a:endParaRPr lang="ru-RU" sz="4000" dirty="0"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02859" y="2132856"/>
            <a:ext cx="8329821" cy="147002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Самый маленький</a:t>
            </a:r>
            <a:b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НОВОВИЛЬВЕНСКИЙ - 126 чел.</a:t>
            </a:r>
            <a:endParaRPr lang="ru-RU" sz="4000" dirty="0"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250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7853" y="1063868"/>
            <a:ext cx="8856984" cy="553348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None/>
            </a:pPr>
            <a:r>
              <a:rPr lang="ru-RU" sz="3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 01.01.2011 </a:t>
            </a:r>
            <a:r>
              <a:rPr lang="ru-RU" sz="3600" b="0" dirty="0" smtClean="0">
                <a:effectLst/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4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3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городов:</a:t>
            </a:r>
          </a:p>
          <a:p>
            <a:pPr marL="182880" indent="0">
              <a:buNone/>
            </a:pPr>
            <a:r>
              <a:rPr lang="ru-RU" sz="36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Москва, Санкт-Петербург</a:t>
            </a:r>
            <a:r>
              <a:rPr lang="ru-RU" sz="36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Новосибирск, Екатеринбург, </a:t>
            </a:r>
            <a:r>
              <a:rPr lang="ru-RU" sz="36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Нижний </a:t>
            </a:r>
            <a:r>
              <a:rPr lang="ru-RU" sz="36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Новгород, Самара, Омск, Казань, Челябинск, Ростов-на-Дону, Уфа и </a:t>
            </a:r>
            <a:r>
              <a:rPr lang="ru-RU" sz="36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Волгоград;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82880" indent="0">
              <a:buNone/>
            </a:pPr>
            <a:r>
              <a:rPr lang="ru-RU" sz="3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 01.01.2012 </a:t>
            </a:r>
            <a:r>
              <a:rPr lang="ru-RU" sz="3600" b="0" dirty="0" smtClean="0">
                <a:effectLst/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Пермь</a:t>
            </a: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82880" indent="0">
              <a:buNone/>
            </a:pPr>
            <a:r>
              <a:rPr lang="ru-RU" sz="3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 01.01.2013 </a:t>
            </a:r>
            <a:r>
              <a:rPr lang="ru-RU" sz="3600" b="0" dirty="0" smtClean="0"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Красноярск </a:t>
            </a:r>
            <a:r>
              <a:rPr lang="ru-RU" sz="36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 Воронеж. </a:t>
            </a:r>
            <a:endParaRPr lang="ru-RU" sz="3600" b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82880" indent="0">
              <a:buNone/>
            </a:pPr>
            <a:endParaRPr lang="ru-RU" sz="800" b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182880" indent="0">
              <a:buNone/>
            </a:pPr>
            <a:r>
              <a:rPr lang="ru-RU" sz="36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настоящий момент число российских </a:t>
            </a:r>
            <a:r>
              <a:rPr lang="ru-RU" sz="36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городов-</a:t>
            </a:r>
            <a:r>
              <a:rPr lang="ru-RU" sz="360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миллионников</a:t>
            </a:r>
            <a:r>
              <a:rPr lang="ru-RU" sz="36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достигло</a:t>
            </a:r>
            <a:r>
              <a:rPr lang="ru-RU" sz="36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4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88640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Города-миллионеры России</a:t>
            </a:r>
            <a:endParaRPr lang="ru-RU" sz="4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772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5914" y="260648"/>
            <a:ext cx="8496944" cy="1440160"/>
          </a:xfrm>
        </p:spPr>
        <p:txBody>
          <a:bodyPr/>
          <a:lstStyle/>
          <a:p>
            <a:pPr marL="182880" indent="0">
              <a:buNone/>
            </a:pPr>
            <a:r>
              <a:rPr lang="ru-RU" sz="4000" dirty="0">
                <a:effectLst/>
                <a:latin typeface="Times New Roman" pitchFamily="18" charset="0"/>
                <a:cs typeface="Times New Roman" pitchFamily="18" charset="0"/>
              </a:rPr>
              <a:t>Численность </a:t>
            </a: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населения</a:t>
            </a:r>
            <a:r>
              <a:rPr lang="en-US" sz="40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dirty="0" smtClean="0"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Пермского городского округа</a:t>
            </a:r>
            <a:b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7504" y="1844824"/>
            <a:ext cx="8856984" cy="410445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None/>
            </a:pPr>
            <a:endParaRPr lang="ru-RU" sz="3600" u="sng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82880" indent="0">
              <a:buNone/>
            </a:pPr>
            <a:r>
              <a:rPr lang="ru-RU" sz="3600" u="sng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400" u="sng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01.01.2013</a:t>
            </a:r>
            <a:r>
              <a:rPr lang="en-US" sz="4400" u="sng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400" u="sng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400" u="sng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u="sng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1 013 890</a:t>
            </a:r>
            <a:r>
              <a:rPr lang="en-US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375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_Clip_art_My\map_пермь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" t="10441" r="8613"/>
          <a:stretch/>
        </p:blipFill>
        <p:spPr bwMode="auto">
          <a:xfrm>
            <a:off x="298836" y="372523"/>
            <a:ext cx="866565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36096" y="1900262"/>
            <a:ext cx="154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111 953 чел.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0738" y="3689537"/>
            <a:ext cx="154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159 779 чел.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18745" y="2454260"/>
            <a:ext cx="1487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51 949 чел.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0072" y="3320205"/>
            <a:ext cx="154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184 645 чел.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10182" y="4417672"/>
            <a:ext cx="154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213 959 чел.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6123" y="4988518"/>
            <a:ext cx="154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162 981 чел.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568" y="3845188"/>
            <a:ext cx="154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128 621 чел.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39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5914" y="260648"/>
            <a:ext cx="8496944" cy="1440160"/>
          </a:xfrm>
        </p:spPr>
        <p:txBody>
          <a:bodyPr/>
          <a:lstStyle/>
          <a:p>
            <a:pPr marL="182880" indent="0">
              <a:buNone/>
            </a:pPr>
            <a:r>
              <a:rPr lang="ru-RU" sz="4000" dirty="0">
                <a:effectLst/>
                <a:latin typeface="Times New Roman" pitchFamily="18" charset="0"/>
                <a:cs typeface="Times New Roman" pitchFamily="18" charset="0"/>
              </a:rPr>
              <a:t>Численность </a:t>
            </a: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населения</a:t>
            </a:r>
            <a:r>
              <a:rPr lang="en-US" sz="40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dirty="0" smtClean="0"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Пермского городского округа</a:t>
            </a:r>
            <a:b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7504" y="1916832"/>
            <a:ext cx="8856984" cy="446449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None/>
            </a:pPr>
            <a:r>
              <a:rPr lang="ru-RU" sz="36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 01.01.2012	</a:t>
            </a:r>
            <a: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  <a:t>  		</a:t>
            </a:r>
            <a:r>
              <a:rPr lang="ru-RU" sz="36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1 000 679</a:t>
            </a:r>
          </a:p>
          <a:p>
            <a:pPr marL="182880" indent="0">
              <a:buNone/>
            </a:pPr>
            <a:endParaRPr lang="ru-RU" sz="20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82880" indent="0">
              <a:buNone/>
            </a:pPr>
            <a:r>
              <a:rPr lang="ru-RU" sz="3600" dirty="0" smtClean="0">
                <a:solidFill>
                  <a:srgbClr val="FF6600"/>
                </a:solidFill>
                <a:effectLst/>
                <a:latin typeface="Times New Roman" pitchFamily="18" charset="0"/>
                <a:cs typeface="Times New Roman" pitchFamily="18" charset="0"/>
              </a:rPr>
              <a:t>Естественный прирост			</a:t>
            </a:r>
            <a:r>
              <a:rPr lang="ru-RU" sz="4400" dirty="0" smtClean="0">
                <a:solidFill>
                  <a:srgbClr val="FF6600"/>
                </a:solidFill>
                <a:effectLst/>
                <a:latin typeface="Times New Roman" pitchFamily="18" charset="0"/>
                <a:cs typeface="Times New Roman" pitchFamily="18" charset="0"/>
              </a:rPr>
              <a:t>1 517</a:t>
            </a:r>
          </a:p>
          <a:p>
            <a:pPr marL="182880" indent="0">
              <a:buNone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Миграционный прирост		      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11 694</a:t>
            </a:r>
          </a:p>
          <a:p>
            <a:pPr marL="182880" indent="0">
              <a:buNone/>
            </a:pPr>
            <a:endParaRPr lang="ru-RU" sz="1200" u="sng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82880" indent="0">
              <a:buNone/>
            </a:pPr>
            <a:r>
              <a:rPr lang="ru-RU" sz="3600" u="sng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 01.01.2013</a:t>
            </a:r>
            <a:r>
              <a:rPr lang="en-US" sz="3600" u="sng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600" u="sng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600" u="sng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1 013 890</a:t>
            </a:r>
            <a:r>
              <a:rPr lang="en-US" sz="44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772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5914" y="260648"/>
            <a:ext cx="8496944" cy="1440160"/>
          </a:xfrm>
        </p:spPr>
        <p:txBody>
          <a:bodyPr/>
          <a:lstStyle/>
          <a:p>
            <a:pPr marL="182880" indent="0">
              <a:buNone/>
            </a:pP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Число родившихся в 2012г. </a:t>
            </a:r>
            <a:b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         в Пермском городском округе</a:t>
            </a:r>
            <a:b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538291677"/>
              </p:ext>
            </p:extLst>
          </p:nvPr>
        </p:nvGraphicFramePr>
        <p:xfrm>
          <a:off x="899592" y="1741264"/>
          <a:ext cx="7488832" cy="4640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0296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74422" cy="1008112"/>
          </a:xfrm>
          <a:effectLst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>
                <a:effectLst/>
              </a:rPr>
              <a:t>Показатели естественного движения населения</a:t>
            </a:r>
            <a:r>
              <a:rPr lang="ru-RU" sz="2800" i="1" dirty="0">
                <a:effectLst/>
              </a:rPr>
              <a:t/>
            </a:r>
            <a:br>
              <a:rPr lang="ru-RU" sz="2800" i="1" dirty="0">
                <a:effectLst/>
              </a:rPr>
            </a:br>
            <a:r>
              <a:rPr lang="ru-RU" sz="2800" dirty="0">
                <a:effectLst/>
              </a:rPr>
              <a:t>(человек)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3" y="2204864"/>
            <a:ext cx="906106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07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74422" cy="1512168"/>
          </a:xfrm>
          <a:effectLst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effectLst/>
              </a:rPr>
              <a:t>Общая характеристика миграционной ситуации в январе-феврале</a:t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 </a:t>
            </a:r>
            <a:r>
              <a:rPr lang="en-US" sz="2800" dirty="0" smtClean="0">
                <a:effectLst/>
              </a:rPr>
              <a:t>(</a:t>
            </a:r>
            <a:r>
              <a:rPr lang="ru-RU" sz="2800" dirty="0" smtClean="0">
                <a:effectLst/>
              </a:rPr>
              <a:t>человек</a:t>
            </a:r>
            <a:r>
              <a:rPr lang="en-US" sz="2800" dirty="0" smtClean="0">
                <a:effectLst/>
              </a:rPr>
              <a:t>)</a:t>
            </a:r>
            <a:endParaRPr lang="ru-RU" sz="2800" dirty="0">
              <a:effectLst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01900"/>
            <a:ext cx="8215796" cy="251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40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http://upload.wikimedia.org/wikipedia/ru/thumb/4/44/Permskaya_gubernia.png/300px-Permskaya_gubernia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68428"/>
            <a:ext cx="5400600" cy="617293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55086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Карта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административного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деления Пермской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губернии</a:t>
            </a:r>
          </a:p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1897 год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490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ра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179" y="56510"/>
            <a:ext cx="4803799" cy="6612849"/>
          </a:xfrm>
          <a:prstGeom prst="rect">
            <a:avLst/>
          </a:prstGeom>
          <a:solidFill>
            <a:srgbClr val="CCFFCC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107582" y="1839265"/>
            <a:ext cx="2245761" cy="33354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87782" tIns="43891" rIns="87782" bIns="438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400" b="1" i="1" dirty="0">
                <a:solidFill>
                  <a:srgbClr val="C00000"/>
                </a:solidFill>
                <a:latin typeface="Calibri" pitchFamily="34" charset="0"/>
              </a:rPr>
              <a:t>г</a:t>
            </a:r>
            <a:r>
              <a:rPr lang="ru-RU" sz="1400" b="1" i="1" dirty="0" smtClean="0">
                <a:solidFill>
                  <a:srgbClr val="C00000"/>
                </a:solidFill>
                <a:latin typeface="Calibri" pitchFamily="34" charset="0"/>
              </a:rPr>
              <a:t>. Санкт-Петербург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187623" y="1762483"/>
            <a:ext cx="7594105" cy="4709709"/>
            <a:chOff x="802623" y="1871305"/>
            <a:chExt cx="8269550" cy="4634255"/>
          </a:xfrm>
        </p:grpSpPr>
        <p:pic>
          <p:nvPicPr>
            <p:cNvPr id="1027" name="Picture 3" descr="red_strel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445551">
              <a:off x="2461970" y="1649023"/>
              <a:ext cx="1497400" cy="1941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 descr="red_strel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548918">
              <a:off x="5749965" y="3563258"/>
              <a:ext cx="1850676" cy="1879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 descr="red_strel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aintBrus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234373">
              <a:off x="2409253" y="2221308"/>
              <a:ext cx="1627360" cy="2059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 descr="red_strel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043038">
              <a:off x="5309827" y="4420558"/>
              <a:ext cx="1763500" cy="1819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802623" y="2837758"/>
              <a:ext cx="2271188" cy="66709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87782" tIns="43891" rIns="87782" bIns="4389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ru-RU" sz="1400" b="1" i="1" dirty="0">
                  <a:solidFill>
                    <a:srgbClr val="C00000"/>
                  </a:solidFill>
                  <a:latin typeface="Calibri" pitchFamily="34" charset="0"/>
                </a:rPr>
                <a:t>г</a:t>
              </a:r>
              <a:r>
                <a:rPr lang="ru-RU" sz="1400" b="1" i="1" dirty="0" smtClean="0">
                  <a:solidFill>
                    <a:srgbClr val="C00000"/>
                  </a:solidFill>
                  <a:latin typeface="Calibri" pitchFamily="34" charset="0"/>
                </a:rPr>
                <a:t>. Москва </a:t>
              </a:r>
              <a:r>
                <a:rPr lang="ru-RU" sz="1400" b="1" i="1" dirty="0">
                  <a:solidFill>
                    <a:srgbClr val="C00000"/>
                  </a:solidFill>
                  <a:latin typeface="Calibri" pitchFamily="34" charset="0"/>
                </a:rPr>
                <a:t> </a:t>
              </a:r>
              <a:r>
                <a:rPr lang="ru-RU" sz="1400" b="1" i="1" dirty="0" smtClean="0">
                  <a:solidFill>
                    <a:srgbClr val="C00000"/>
                  </a:solidFill>
                  <a:latin typeface="Calibri" pitchFamily="34" charset="0"/>
                </a:rPr>
                <a:t>и Московская область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6826412" y="2312088"/>
              <a:ext cx="2245761" cy="61583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87782" tIns="43891" rIns="87782" bIns="4389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ru-RU" sz="1400" b="1" i="1" dirty="0" smtClean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</a:rPr>
                <a:t>Иркутская область; </a:t>
              </a:r>
              <a:r>
                <a:rPr kumimoji="0" lang="ru-RU" sz="1400" b="1" i="1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</a:rPr>
                <a:t>Забайкальский край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19" name="Text Box 8"/>
            <p:cNvSpPr txBox="1">
              <a:spLocks noChangeArrowheads="1"/>
            </p:cNvSpPr>
            <p:nvPr/>
          </p:nvSpPr>
          <p:spPr bwMode="auto">
            <a:xfrm>
              <a:off x="5880483" y="6061881"/>
              <a:ext cx="2069687" cy="41583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87782" tIns="43891" rIns="87782" bIns="4389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ru-RU" sz="1400" b="1" i="1" dirty="0" smtClean="0">
                  <a:solidFill>
                    <a:srgbClr val="C00000"/>
                  </a:solidFill>
                  <a:latin typeface="Calibri" pitchFamily="34" charset="0"/>
                </a:rPr>
                <a:t>Краснодарский край 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>
              <a:off x="6728425" y="4653556"/>
              <a:ext cx="2245761" cy="66709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87782" tIns="43891" rIns="87782" bIns="4389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ru-RU" sz="1400" b="1" i="1" dirty="0" smtClean="0">
                  <a:solidFill>
                    <a:srgbClr val="C00000"/>
                  </a:solidFill>
                  <a:latin typeface="Calibri" pitchFamily="34" charset="0"/>
                </a:rPr>
                <a:t>Свердловская область 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6" name="Picture 3" descr="red_strela"/>
            <p:cNvPicPr>
              <a:picLocks noChangeAspect="1" noChangeArrowheads="1"/>
            </p:cNvPicPr>
            <p:nvPr/>
          </p:nvPicPr>
          <p:blipFill>
            <a:blip r:embed="rId6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encilGrayscale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5996">
              <a:off x="2886249" y="3523922"/>
              <a:ext cx="1627360" cy="1979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2482923" y="6204975"/>
              <a:ext cx="2245760" cy="30058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87782" tIns="43891" rIns="87782" bIns="4389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ru-RU" sz="1400" b="1" i="1" dirty="0" smtClean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</a:rPr>
                <a:t>Республика Дагестан 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30" name="Picture 3" descr="red_strela"/>
            <p:cNvPicPr>
              <a:picLocks noChangeAspect="1" noChangeArrowheads="1"/>
            </p:cNvPicPr>
            <p:nvPr/>
          </p:nvPicPr>
          <p:blipFill>
            <a:blip r:embed="rId6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encilGrayscale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73106">
              <a:off x="5843376" y="1869980"/>
              <a:ext cx="1627360" cy="2059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931661" y="4696133"/>
            <a:ext cx="2341644" cy="62893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87782" tIns="43891" rIns="87782" bIns="438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Удмуртская Республика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</a:rPr>
              <a:t>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Кировская область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22" name="Picture 3" descr="red_strela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996">
            <a:off x="3658296" y="4674637"/>
            <a:ext cx="1494440" cy="184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74422" cy="576064"/>
          </a:xfrm>
          <a:effectLst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/>
              <a:t>Основные миграционные потоки внутри России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9956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5914" y="260648"/>
            <a:ext cx="8496944" cy="1368152"/>
          </a:xfrm>
        </p:spPr>
        <p:txBody>
          <a:bodyPr/>
          <a:lstStyle/>
          <a:p>
            <a:pPr marL="182880" indent="0">
              <a:buNone/>
            </a:pP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Распределение мигрантов </a:t>
            </a:r>
            <a:b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                    по уровню образования</a:t>
            </a:r>
            <a:endParaRPr lang="ru-RU" sz="36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90229458"/>
              </p:ext>
            </p:extLst>
          </p:nvPr>
        </p:nvGraphicFramePr>
        <p:xfrm>
          <a:off x="251520" y="1741264"/>
          <a:ext cx="8784976" cy="4856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834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272808" cy="576064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Западная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европейская) часть Пермской губернии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764704"/>
            <a:ext cx="8080690" cy="2856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691680" y="3333006"/>
            <a:ext cx="7272808" cy="57606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Восточная (азиатская) часть Пермской губернии</a:t>
            </a:r>
            <a:b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07" y="3909070"/>
            <a:ext cx="8172685" cy="232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15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3"/>
            <a:ext cx="7772400" cy="129614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Численность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/>
              </a:rPr>
              <a:t>населения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Прикамья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по данным переписей населения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/>
              </a:rPr>
              <a:t/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(в границах соответствующих лет; тыс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</a:rPr>
              <a:t>. человек)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endParaRPr lang="ru-RU" sz="1800" dirty="0"/>
          </a:p>
        </p:txBody>
      </p:sp>
      <p:graphicFrame>
        <p:nvGraphicFramePr>
          <p:cNvPr id="5" name="Диаграмма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020263"/>
              </p:ext>
            </p:extLst>
          </p:nvPr>
        </p:nvGraphicFramePr>
        <p:xfrm>
          <a:off x="251520" y="2060848"/>
          <a:ext cx="8784976" cy="4477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0635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280920" cy="2736304"/>
          </a:xfrm>
        </p:spPr>
        <p:txBody>
          <a:bodyPr/>
          <a:lstStyle/>
          <a:p>
            <a:pPr marL="182880" indent="0">
              <a:buNone/>
            </a:pPr>
            <a:r>
              <a:rPr lang="ru-RU" sz="4000" dirty="0">
                <a:effectLst/>
                <a:latin typeface="Times New Roman" pitchFamily="18" charset="0"/>
                <a:cs typeface="Times New Roman" pitchFamily="18" charset="0"/>
              </a:rPr>
              <a:t>Численность </a:t>
            </a: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населения</a:t>
            </a:r>
            <a:r>
              <a:rPr lang="en-US" sz="40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effectLst/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Пермского </a:t>
            </a:r>
            <a:r>
              <a:rPr lang="ru-RU" sz="4000" dirty="0">
                <a:effectLst/>
                <a:latin typeface="Times New Roman" pitchFamily="18" charset="0"/>
                <a:cs typeface="Times New Roman" pitchFamily="18" charset="0"/>
              </a:rPr>
              <a:t>края на </a:t>
            </a:r>
            <a:r>
              <a:rPr lang="ru-RU" sz="4000" u="sng" dirty="0" smtClean="0">
                <a:effectLst/>
                <a:latin typeface="Times New Roman" pitchFamily="18" charset="0"/>
                <a:cs typeface="Times New Roman" pitchFamily="18" charset="0"/>
              </a:rPr>
              <a:t>01.01.2013</a:t>
            </a:r>
            <a:r>
              <a:rPr lang="en-US" sz="4000" u="sng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u="sng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000" u="sng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effectLst/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2 634</a:t>
            </a:r>
            <a:r>
              <a:rPr lang="en-US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461 </a:t>
            </a:r>
            <a:r>
              <a:rPr lang="ru-RU" sz="44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человек</a:t>
            </a:r>
            <a:r>
              <a:rPr lang="en-US" sz="44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528" y="3717032"/>
            <a:ext cx="8280920" cy="237626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endParaRPr lang="ru-RU" sz="1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182880" indent="0" algn="ctr">
              <a:buFont typeface="Georgia" pitchFamily="18" charset="0"/>
              <a:buNone/>
            </a:pP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городское </a:t>
            </a:r>
            <a:r>
              <a:rPr lang="en-US" sz="3600" dirty="0" smtClean="0">
                <a:effectLst/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978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02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82880" indent="0" algn="ctr">
              <a:buFont typeface="Georgia" pitchFamily="18" charset="0"/>
              <a:buNone/>
            </a:pP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сельское</a:t>
            </a:r>
            <a:r>
              <a:rPr lang="en-US" sz="36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655 959</a:t>
            </a:r>
            <a:endParaRPr lang="ru-RU" sz="3600" dirty="0"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635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3"/>
            <a:ext cx="7772400" cy="115212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/>
              </a:rPr>
              <a:t>Изменение численности постоянного населения Пермского края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</a:rPr>
              <a:t>(тыс. человек)</a:t>
            </a:r>
            <a:r>
              <a:rPr lang="ru-RU" sz="1200" dirty="0">
                <a:effectLst/>
              </a:rPr>
              <a:t/>
            </a:r>
            <a:br>
              <a:rPr lang="ru-RU" sz="1200" dirty="0">
                <a:effectLst/>
              </a:rPr>
            </a:br>
            <a:endParaRPr lang="ru-RU" sz="1600" dirty="0"/>
          </a:p>
        </p:txBody>
      </p:sp>
      <p:graphicFrame>
        <p:nvGraphicFramePr>
          <p:cNvPr id="6" name="Диаграмма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385017"/>
              </p:ext>
            </p:extLst>
          </p:nvPr>
        </p:nvGraphicFramePr>
        <p:xfrm>
          <a:off x="683568" y="2060849"/>
          <a:ext cx="813690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369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400" dirty="0" smtClean="0">
                <a:effectLst/>
              </a:rPr>
              <a:t>Компоненты </a:t>
            </a:r>
            <a:r>
              <a:rPr lang="ru-RU" sz="2400" dirty="0">
                <a:effectLst/>
              </a:rPr>
              <a:t>изменения численности </a:t>
            </a:r>
            <a:r>
              <a:rPr lang="ru-RU" sz="2400" dirty="0" smtClean="0">
                <a:effectLst/>
              </a:rPr>
              <a:t>населения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(тыс</a:t>
            </a:r>
            <a:r>
              <a:rPr lang="ru-RU" sz="2400" dirty="0" smtClean="0">
                <a:effectLst/>
              </a:rPr>
              <a:t>. человек</a:t>
            </a:r>
            <a:r>
              <a:rPr lang="ru-RU" sz="2400" dirty="0">
                <a:effectLst/>
              </a:rPr>
              <a:t>)</a:t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graphicFrame>
        <p:nvGraphicFramePr>
          <p:cNvPr id="4" name="Диаграмма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199106"/>
              </p:ext>
            </p:extLst>
          </p:nvPr>
        </p:nvGraphicFramePr>
        <p:xfrm>
          <a:off x="188111" y="1700808"/>
          <a:ext cx="877637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0635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9"/>
            <a:ext cx="8964488" cy="108012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200" dirty="0">
                <a:effectLst/>
              </a:rPr>
              <a:t>Численность </a:t>
            </a:r>
            <a:r>
              <a:rPr lang="ru-RU" sz="2200" dirty="0" smtClean="0">
                <a:effectLst/>
              </a:rPr>
              <a:t>населения </a:t>
            </a:r>
            <a:br>
              <a:rPr lang="ru-RU" sz="2200" dirty="0" smtClean="0">
                <a:effectLst/>
              </a:rPr>
            </a:br>
            <a:r>
              <a:rPr lang="ru-RU" sz="2200" dirty="0" smtClean="0">
                <a:effectLst/>
              </a:rPr>
              <a:t>регионов </a:t>
            </a:r>
            <a:r>
              <a:rPr lang="ru-RU" sz="2200" dirty="0">
                <a:effectLst/>
              </a:rPr>
              <a:t>Приволжского федерального округа на </a:t>
            </a:r>
            <a:r>
              <a:rPr lang="ru-RU" sz="2200" dirty="0" smtClean="0">
                <a:effectLst/>
              </a:rPr>
              <a:t>01.01.2013г.</a:t>
            </a:r>
            <a:r>
              <a:rPr lang="ru-RU" sz="2200" dirty="0">
                <a:effectLst/>
              </a:rPr>
              <a:t/>
            </a:r>
            <a:br>
              <a:rPr lang="ru-RU" sz="2200" dirty="0">
                <a:effectLst/>
              </a:rPr>
            </a:br>
            <a:r>
              <a:rPr lang="ru-RU" sz="2200" dirty="0">
                <a:effectLst/>
              </a:rPr>
              <a:t>(тыс. человек)</a:t>
            </a:r>
          </a:p>
        </p:txBody>
      </p:sp>
      <p:graphicFrame>
        <p:nvGraphicFramePr>
          <p:cNvPr id="4" name="Диаграмма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371973"/>
              </p:ext>
            </p:extLst>
          </p:nvPr>
        </p:nvGraphicFramePr>
        <p:xfrm>
          <a:off x="323528" y="1412776"/>
          <a:ext cx="856895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0635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592354"/>
              </p:ext>
            </p:extLst>
          </p:nvPr>
        </p:nvGraphicFramePr>
        <p:xfrm>
          <a:off x="1115616" y="764704"/>
          <a:ext cx="7200800" cy="4773136"/>
        </p:xfrm>
        <a:graphic>
          <a:graphicData uri="http://schemas.openxmlformats.org/drawingml/2006/table">
            <a:tbl>
              <a:tblPr firstRow="1" bandRow="1"/>
              <a:tblGrid>
                <a:gridCol w="3600400"/>
                <a:gridCol w="3600400"/>
              </a:tblGrid>
              <a:tr h="66863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НАСЕЛЕНИЕ</a:t>
                      </a:r>
                      <a:endParaRPr kumimoji="0" lang="ru-RU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cap="all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8639">
                <a:tc>
                  <a:txBody>
                    <a:bodyPr/>
                    <a:lstStyle/>
                    <a:p>
                      <a:pPr algn="ctr"/>
                      <a:r>
                        <a:rPr lang="ru-RU" sz="3200" b="1" cap="all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городское</a:t>
                      </a:r>
                      <a:endParaRPr lang="ru-RU" sz="3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cap="all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77926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75,1% </a:t>
                      </a:r>
                      <a:endParaRPr lang="ru-RU" sz="4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24,9%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7792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792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НАСЕЛЁННЫЕ ПУНКТЫ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7926">
                <a:tc>
                  <a:txBody>
                    <a:bodyPr/>
                    <a:lstStyle/>
                    <a:p>
                      <a:pPr algn="ctr"/>
                      <a:r>
                        <a:rPr lang="ru-RU" sz="3200" b="1" cap="all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городскИЕ</a:t>
                      </a:r>
                      <a:endParaRPr lang="ru-RU" sz="3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cap="all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сельскИе</a:t>
                      </a:r>
                      <a:endParaRPr lang="ru-RU" sz="3200" b="1" cap="all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77926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ru-RU" sz="4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cap="all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3578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130963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921</TotalTime>
  <Words>272</Words>
  <Application>Microsoft Office PowerPoint</Application>
  <PresentationFormat>Экран (4:3)</PresentationFormat>
  <Paragraphs>97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Презентация PowerPoint</vt:lpstr>
      <vt:lpstr>Презентация PowerPoint</vt:lpstr>
      <vt:lpstr>Западная (европейская) часть Пермской губернии </vt:lpstr>
      <vt:lpstr>Численность населения Прикамья  по данным переписей населения (в границах соответствующих лет; тыс. человек) </vt:lpstr>
      <vt:lpstr>Численность населения         Пермского края на 01.01.2013               2 634 461 человек </vt:lpstr>
      <vt:lpstr>Изменение численности постоянного населения Пермского края (тыс. человек) </vt:lpstr>
      <vt:lpstr>Компоненты изменения численности населения (тыс. человек) </vt:lpstr>
      <vt:lpstr>Численность населения  регионов Приволжского федерального округа на 01.01.2013г. (тыс. человек)</vt:lpstr>
      <vt:lpstr>Презентация PowerPoint</vt:lpstr>
      <vt:lpstr>Населённые пункты с количеством жителей свыше 10 тысяч человек  на 01.01.2013 года (тыс.человек)</vt:lpstr>
      <vt:lpstr>Самый маленький город ЧЁРМОЗ – 3 709</vt:lpstr>
      <vt:lpstr>Презентация PowerPoint</vt:lpstr>
      <vt:lpstr>Презентация PowerPoint</vt:lpstr>
      <vt:lpstr>Численность населения           Пермского городского округа </vt:lpstr>
      <vt:lpstr>Презентация PowerPoint</vt:lpstr>
      <vt:lpstr>Численность населения           Пермского городского округа </vt:lpstr>
      <vt:lpstr>Число родившихся в 2012г.           в Пермском городском округе </vt:lpstr>
      <vt:lpstr>Показатели естественного движения населения (человек)</vt:lpstr>
      <vt:lpstr>Общая характеристика миграционной ситуации в январе-феврале  (человек)</vt:lpstr>
      <vt:lpstr>Основные миграционные потоки внутри России</vt:lpstr>
      <vt:lpstr>Распределение мигрантов                      по уровню образования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60</cp:revision>
  <dcterms:created xsi:type="dcterms:W3CDTF">2013-04-19T10:21:51Z</dcterms:created>
  <dcterms:modified xsi:type="dcterms:W3CDTF">2013-04-24T11:00:40Z</dcterms:modified>
</cp:coreProperties>
</file>