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2" r:id="rId9"/>
    <p:sldId id="266" r:id="rId10"/>
    <p:sldId id="267" r:id="rId11"/>
    <p:sldId id="268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1955</c:v>
                </c:pt>
                <c:pt idx="1">
                  <c:v>1960</c:v>
                </c:pt>
                <c:pt idx="2">
                  <c:v>1970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2465</c:v>
                </c:pt>
                <c:pt idx="1">
                  <c:v>5911</c:v>
                </c:pt>
                <c:pt idx="2">
                  <c:v>5160</c:v>
                </c:pt>
                <c:pt idx="3">
                  <c:v>4495</c:v>
                </c:pt>
                <c:pt idx="4">
                  <c:v>397</c:v>
                </c:pt>
                <c:pt idx="5">
                  <c:v>513</c:v>
                </c:pt>
                <c:pt idx="6">
                  <c:v>400</c:v>
                </c:pt>
                <c:pt idx="7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50176"/>
        <c:axId val="40852096"/>
      </c:barChart>
      <c:catAx>
        <c:axId val="408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852096"/>
        <c:crosses val="autoZero"/>
        <c:auto val="1"/>
        <c:lblAlgn val="ctr"/>
        <c:lblOffset val="100"/>
        <c:noMultiLvlLbl val="0"/>
      </c:catAx>
      <c:valAx>
        <c:axId val="4085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50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0864197530864196E-3"/>
                  <c:y val="-3.0868167202572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295819935691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5432098765430968E-3"/>
                  <c:y val="-3.3440514469453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1955</c:v>
                </c:pt>
                <c:pt idx="1">
                  <c:v>1960</c:v>
                </c:pt>
                <c:pt idx="2">
                  <c:v>1970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8060</c:v>
                </c:pt>
                <c:pt idx="1">
                  <c:v>16500</c:v>
                </c:pt>
                <c:pt idx="2">
                  <c:v>9164</c:v>
                </c:pt>
                <c:pt idx="3">
                  <c:v>7789</c:v>
                </c:pt>
                <c:pt idx="4">
                  <c:v>3729</c:v>
                </c:pt>
                <c:pt idx="5">
                  <c:v>1280</c:v>
                </c:pt>
                <c:pt idx="6">
                  <c:v>502</c:v>
                </c:pt>
                <c:pt idx="7">
                  <c:v>1160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07744"/>
        <c:axId val="40609280"/>
      </c:barChart>
      <c:catAx>
        <c:axId val="4060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09280"/>
        <c:crosses val="autoZero"/>
        <c:auto val="1"/>
        <c:lblAlgn val="ctr"/>
        <c:lblOffset val="100"/>
        <c:noMultiLvlLbl val="0"/>
      </c:catAx>
      <c:valAx>
        <c:axId val="4060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60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</c:v>
                </c:pt>
                <c:pt idx="1">
                  <c:v>137</c:v>
                </c:pt>
                <c:pt idx="2">
                  <c:v>115</c:v>
                </c:pt>
                <c:pt idx="3">
                  <c:v>94</c:v>
                </c:pt>
                <c:pt idx="4">
                  <c:v>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ПФО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125</c:v>
                </c:pt>
                <c:pt idx="1">
                  <c:v>138</c:v>
                </c:pt>
                <c:pt idx="2">
                  <c:v>121</c:v>
                </c:pt>
                <c:pt idx="3">
                  <c:v>92</c:v>
                </c:pt>
                <c:pt idx="4">
                  <c:v>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Пермский край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137</c:v>
                </c:pt>
                <c:pt idx="1">
                  <c:v>152</c:v>
                </c:pt>
                <c:pt idx="2">
                  <c:v>135</c:v>
                </c:pt>
                <c:pt idx="3">
                  <c:v>87</c:v>
                </c:pt>
                <c:pt idx="4">
                  <c:v>87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Свердловская область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141</c:v>
                </c:pt>
                <c:pt idx="1">
                  <c:v>141</c:v>
                </c:pt>
                <c:pt idx="2">
                  <c:v>115</c:v>
                </c:pt>
                <c:pt idx="3">
                  <c:v>102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814080"/>
        <c:axId val="40815616"/>
        <c:axId val="0"/>
      </c:bar3DChart>
      <c:catAx>
        <c:axId val="4081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815616"/>
        <c:crosses val="autoZero"/>
        <c:auto val="1"/>
        <c:lblAlgn val="ctr"/>
        <c:lblOffset val="100"/>
        <c:noMultiLvlLbl val="0"/>
      </c:catAx>
      <c:valAx>
        <c:axId val="4081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14080"/>
        <c:crosses val="autoZero"/>
        <c:crossBetween val="between"/>
      </c:valAx>
      <c:spPr>
        <a:noFill/>
        <a:ln w="25395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38.299999999999997</c:v>
                </c:pt>
                <c:pt idx="1">
                  <c:v>45</c:v>
                </c:pt>
                <c:pt idx="2">
                  <c:v>46.8</c:v>
                </c:pt>
                <c:pt idx="3">
                  <c:v>50.1</c:v>
                </c:pt>
                <c:pt idx="4">
                  <c:v>51.2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ПФО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30.7</c:v>
                </c:pt>
                <c:pt idx="1">
                  <c:v>39.1</c:v>
                </c:pt>
                <c:pt idx="2">
                  <c:v>45.9</c:v>
                </c:pt>
                <c:pt idx="3">
                  <c:v>47.2</c:v>
                </c:pt>
                <c:pt idx="4">
                  <c:v>48.1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Пермский край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33.9</c:v>
                </c:pt>
                <c:pt idx="1">
                  <c:v>45</c:v>
                </c:pt>
                <c:pt idx="2">
                  <c:v>55</c:v>
                </c:pt>
                <c:pt idx="3">
                  <c:v>54.2</c:v>
                </c:pt>
                <c:pt idx="4">
                  <c:v>54.6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Свердловская область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31.2</c:v>
                </c:pt>
                <c:pt idx="1">
                  <c:v>36.1</c:v>
                </c:pt>
                <c:pt idx="2">
                  <c:v>41.9</c:v>
                </c:pt>
                <c:pt idx="3">
                  <c:v>45.7</c:v>
                </c:pt>
                <c:pt idx="4">
                  <c:v>45.4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416960"/>
        <c:axId val="42668032"/>
        <c:axId val="0"/>
      </c:bar3DChart>
      <c:catAx>
        <c:axId val="4141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668032"/>
        <c:crosses val="autoZero"/>
        <c:auto val="1"/>
        <c:lblAlgn val="ctr"/>
        <c:lblOffset val="100"/>
        <c:noMultiLvlLbl val="0"/>
      </c:catAx>
      <c:valAx>
        <c:axId val="4266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416960"/>
        <c:crosses val="autoZero"/>
        <c:crossBetween val="between"/>
      </c:valAx>
      <c:spPr>
        <a:noFill/>
        <a:ln w="25395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0864197530864196E-3"/>
                  <c:y val="-3.0868167202572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286173633440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5432098765430968E-3"/>
                  <c:y val="-3.3440514469453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1955</c:v>
                </c:pt>
                <c:pt idx="1">
                  <c:v>1960</c:v>
                </c:pt>
                <c:pt idx="2">
                  <c:v>1970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178</c:v>
                </c:pt>
                <c:pt idx="1">
                  <c:v>250</c:v>
                </c:pt>
                <c:pt idx="2">
                  <c:v>480</c:v>
                </c:pt>
                <c:pt idx="3">
                  <c:v>20</c:v>
                </c:pt>
                <c:pt idx="4">
                  <c:v>562</c:v>
                </c:pt>
                <c:pt idx="5">
                  <c:v>349</c:v>
                </c:pt>
                <c:pt idx="6">
                  <c:v>200</c:v>
                </c:pt>
                <c:pt idx="7">
                  <c:v>417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93376"/>
        <c:axId val="42694912"/>
      </c:barChart>
      <c:catAx>
        <c:axId val="426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694912"/>
        <c:crosses val="autoZero"/>
        <c:auto val="1"/>
        <c:lblAlgn val="ctr"/>
        <c:lblOffset val="100"/>
        <c:noMultiLvlLbl val="0"/>
      </c:catAx>
      <c:valAx>
        <c:axId val="42694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93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11.2</c:v>
                </c:pt>
                <c:pt idx="2">
                  <c:v>15.3</c:v>
                </c:pt>
                <c:pt idx="3">
                  <c:v>14.2</c:v>
                </c:pt>
                <c:pt idx="4">
                  <c:v>13.5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ПФО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10.8</c:v>
                </c:pt>
                <c:pt idx="1">
                  <c:v>10.8</c:v>
                </c:pt>
                <c:pt idx="2">
                  <c:v>15.3</c:v>
                </c:pt>
                <c:pt idx="3">
                  <c:v>15</c:v>
                </c:pt>
                <c:pt idx="4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Пермский край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</c:v>
                </c:pt>
                <c:pt idx="1">
                  <c:v>11.1</c:v>
                </c:pt>
                <c:pt idx="2">
                  <c:v>16.2</c:v>
                </c:pt>
                <c:pt idx="3">
                  <c:v>15.3</c:v>
                </c:pt>
                <c:pt idx="4">
                  <c:v>14.7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Свердловская область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11.4</c:v>
                </c:pt>
                <c:pt idx="1">
                  <c:v>11.1</c:v>
                </c:pt>
                <c:pt idx="2">
                  <c:v>16.600000000000001</c:v>
                </c:pt>
                <c:pt idx="3">
                  <c:v>14.3</c:v>
                </c:pt>
                <c:pt idx="4">
                  <c:v>14.1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237120"/>
        <c:axId val="41247104"/>
        <c:axId val="0"/>
      </c:bar3DChart>
      <c:catAx>
        <c:axId val="4123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247104"/>
        <c:crosses val="autoZero"/>
        <c:auto val="1"/>
        <c:lblAlgn val="ctr"/>
        <c:lblOffset val="100"/>
        <c:noMultiLvlLbl val="0"/>
      </c:catAx>
      <c:valAx>
        <c:axId val="41247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237120"/>
        <c:crosses val="autoZero"/>
        <c:crossBetween val="between"/>
      </c:valAx>
      <c:spPr>
        <a:noFill/>
        <a:ln w="25395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FAE0E-ED52-4A30-ABB9-44EFE2787FF0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3CA3D-8BE3-40AF-81C2-C3CFDB7C6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444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C6EDA-BC21-4BAF-889F-3A04ED05977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5E209-1093-49A3-BFD7-92FAFEB34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72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5E209-1093-49A3-BFD7-92FAFEB34BB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188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5E209-1093-49A3-BFD7-92FAFEB34BB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34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E5DFD7D-BD46-4BBF-8047-FEFF5B73772F}" type="datetime1">
              <a:rPr lang="ru-RU" smtClean="0"/>
              <a:t>24.04.2013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BA8E-8FAF-4700-9BD5-3FB602A96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11060-4A79-4547-9320-5B787383316C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B7784-3959-44D1-A046-C1C43E08A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9377-7847-4E98-8564-277DB8BC81C1}" type="datetime1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A999-9C94-4781-A262-C56E296E2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19F2-6A98-4D70-960F-4888D2E50AB3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D718-D1C2-4C67-A54E-1CF204193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61360-7127-4933-B049-DB9350C1ED95}" type="datetime1">
              <a:rPr lang="ru-RU" smtClean="0"/>
              <a:t>24.04.2013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27FE3-E7EB-4F13-B4DE-3B0BC827C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9F03F-CB3A-4296-A996-227F0161537E}" type="datetime1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CBDD-5775-4BE0-BDE6-D5443878F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D3BC2-2AC0-4AED-944A-1A2115B3DC3B}" type="datetime1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C36C8-9061-4619-8C6B-42400319D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F0641-12D8-4567-A7FD-03A76E880E79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E0C54-DA20-4E5A-973A-ED7EE7557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5BA1-5D51-49BF-8743-4009A01FB557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6CF52-E4C4-41C8-AF99-46D92000F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EA2-8E3D-4339-8306-D0E0E7CF00CA}" type="datetime1">
              <a:rPr lang="ru-RU" smtClean="0"/>
              <a:t>24.04.2013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C9833-3353-44BD-93CB-CECCD99C0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1DAA7-BC70-41A2-B921-23ACBAE70406}" type="datetime1">
              <a:rPr lang="ru-RU" smtClean="0"/>
              <a:t>24.04.2013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80B4-20AB-4974-95CC-F28F6AEEB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0B9EC4A-EE9D-4828-8120-B3AFE745E39E}" type="datetime1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C08FF88-05C9-40C2-BA12-6D62D5520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8" r:id="rId6"/>
    <p:sldLayoutId id="2147483759" r:id="rId7"/>
    <p:sldLayoutId id="2147483760" r:id="rId8"/>
    <p:sldLayoutId id="2147483761" r:id="rId9"/>
    <p:sldLayoutId id="2147483752" r:id="rId10"/>
    <p:sldLayoutId id="214748376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416824" cy="2520280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Образование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и здравоохранение –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аспекты жизни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через призму статистики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6858000" cy="86409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История и современность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533322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Заместитель  руководителя 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Пермьстата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  Л.А. Гладкова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0440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Число умерших на 1000 человек населения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6440" name="Group 5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055161"/>
              </p:ext>
            </p:extLst>
          </p:nvPr>
        </p:nvGraphicFramePr>
        <p:xfrm>
          <a:off x="395536" y="1700807"/>
          <a:ext cx="8280920" cy="4896544"/>
        </p:xfrm>
        <a:graphic>
          <a:graphicData uri="http://schemas.openxmlformats.org/drawingml/2006/table">
            <a:tbl>
              <a:tblPr/>
              <a:tblGrid>
                <a:gridCol w="1813796"/>
                <a:gridCol w="2269123"/>
                <a:gridCol w="1928878"/>
                <a:gridCol w="2269123"/>
              </a:tblGrid>
              <a:tr h="1023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умерших на 1000 человек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Годы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умерших на 1000 человек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6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62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31,7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668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62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62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62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11" y="1124744"/>
            <a:ext cx="23098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0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22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Число умерших на 1000 человек населения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6934035"/>
              </p:ext>
            </p:extLst>
          </p:nvPr>
        </p:nvGraphicFramePr>
        <p:xfrm>
          <a:off x="251520" y="1124744"/>
          <a:ext cx="83844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1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Обеспеченность  дошкольными образовательными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учреждениями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4425" name="Group 8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8567129"/>
              </p:ext>
            </p:extLst>
          </p:nvPr>
        </p:nvGraphicFramePr>
        <p:xfrm>
          <a:off x="323528" y="1712259"/>
          <a:ext cx="8568953" cy="4597061"/>
        </p:xfrm>
        <a:graphic>
          <a:graphicData uri="http://schemas.openxmlformats.org/drawingml/2006/table">
            <a:tbl>
              <a:tblPr/>
              <a:tblGrid>
                <a:gridCol w="805628"/>
                <a:gridCol w="1786660"/>
                <a:gridCol w="1582330"/>
                <a:gridCol w="952106"/>
                <a:gridCol w="1830973"/>
                <a:gridCol w="1611256"/>
              </a:tblGrid>
              <a:tr h="1563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дошкольных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образовательных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учреждений, 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Численность детей, посещавших дошкольные учреждений,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тыс.чел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Годы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дошкольных образовательных учреждений, 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Численность детей, посещавших дошкольные учреждений,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тыс.чел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05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05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595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30,2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2423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231,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05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671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05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30,4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122,4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05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77,4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803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124,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05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1756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142,5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784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128,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14791" y="1196752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</a:rPr>
              <a:t>Пермский край</a:t>
            </a:r>
            <a:endParaRPr lang="ru-RU" sz="22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  <a:t>Ввод в действие дошкольных учреждений, мест</a:t>
            </a:r>
            <a:endParaRPr lang="ru-RU" sz="2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6587726"/>
              </p:ext>
            </p:extLst>
          </p:nvPr>
        </p:nvGraphicFramePr>
        <p:xfrm>
          <a:off x="457200" y="1628800"/>
          <a:ext cx="8229600" cy="45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3098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02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4450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Обеспеченность общеобразовательными дневными учреждениями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5416" name="Group 5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3261719"/>
              </p:ext>
            </p:extLst>
          </p:nvPr>
        </p:nvGraphicFramePr>
        <p:xfrm>
          <a:off x="323528" y="1556791"/>
          <a:ext cx="8374385" cy="5185358"/>
        </p:xfrm>
        <a:graphic>
          <a:graphicData uri="http://schemas.openxmlformats.org/drawingml/2006/table">
            <a:tbl>
              <a:tblPr/>
              <a:tblGrid>
                <a:gridCol w="1171186"/>
                <a:gridCol w="1392500"/>
                <a:gridCol w="1465195"/>
                <a:gridCol w="1319805"/>
                <a:gridCol w="1318190"/>
                <a:gridCol w="1707509"/>
              </a:tblGrid>
              <a:tr h="13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общеобразо-вательных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 дневных учреждений, 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Численность обучающихся,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тыс.чел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Годы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общеобразо-вательных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 дневных учреждений, 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Численность обучающихся,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тыс.чел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662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1427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100,3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1980/81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1676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450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805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1940/41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368,7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1990/91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1523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432,7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805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1950/51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2658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413,8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2000/01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1429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424,5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805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1960/61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3173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540,4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2010/11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830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279,1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73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1970/71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2388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597,0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2012/13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822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275,3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967" y="1052736"/>
            <a:ext cx="23098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413" y="116632"/>
            <a:ext cx="8229600" cy="522312"/>
          </a:xfrm>
        </p:spPr>
        <p:txBody>
          <a:bodyPr/>
          <a:lstStyle/>
          <a:p>
            <a:pPr algn="ctr"/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  <a:t>Ввод в действие школ, мест</a:t>
            </a:r>
            <a:endParaRPr lang="ru-RU" sz="2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6960665"/>
              </p:ext>
            </p:extLst>
          </p:nvPr>
        </p:nvGraphicFramePr>
        <p:xfrm>
          <a:off x="457200" y="1206476"/>
          <a:ext cx="8229600" cy="494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779" y="620688"/>
            <a:ext cx="23098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7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1958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Обеспеченность больничными  учреждениями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6440" name="Group 5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8197071"/>
              </p:ext>
            </p:extLst>
          </p:nvPr>
        </p:nvGraphicFramePr>
        <p:xfrm>
          <a:off x="395536" y="1575357"/>
          <a:ext cx="8229600" cy="5119159"/>
        </p:xfrm>
        <a:graphic>
          <a:graphicData uri="http://schemas.openxmlformats.org/drawingml/2006/table">
            <a:tbl>
              <a:tblPr/>
              <a:tblGrid>
                <a:gridCol w="1150937"/>
                <a:gridCol w="1439863"/>
                <a:gridCol w="1441450"/>
                <a:gridCol w="1223962"/>
                <a:gridCol w="1439863"/>
                <a:gridCol w="1533525"/>
              </a:tblGrid>
              <a:tr h="1717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больничных коек на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10 000 человек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врачей на 10 000 человек населения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Годы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больничных коек на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10 000 человек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Число врачей на 10 000 человек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705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152,0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45,0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19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54,1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52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69,1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87,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54,2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19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89,4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519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117,5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86,7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50,0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  <a:tr h="66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137,0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33,9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5D78"/>
                          </a:solidFill>
                          <a:effectLst/>
                          <a:latin typeface="Calibri" pitchFamily="34" charset="0"/>
                        </a:rPr>
                        <a:t>* - без интернов, ординаторов, аспирантов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5D7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5ED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1052736"/>
            <a:ext cx="23098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22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Число больничных коек на 10 000 населения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2455270"/>
              </p:ext>
            </p:extLst>
          </p:nvPr>
        </p:nvGraphicFramePr>
        <p:xfrm>
          <a:off x="508000" y="1270000"/>
          <a:ext cx="8128000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22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Число врачей на 10 000 населения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2776574"/>
              </p:ext>
            </p:extLst>
          </p:nvPr>
        </p:nvGraphicFramePr>
        <p:xfrm>
          <a:off x="251520" y="1270000"/>
          <a:ext cx="8384480" cy="503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  <a:t>Ввод в действие больничных учреждений, коек</a:t>
            </a:r>
            <a:endParaRPr lang="ru-RU" sz="2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4142597"/>
              </p:ext>
            </p:extLst>
          </p:nvPr>
        </p:nvGraphicFramePr>
        <p:xfrm>
          <a:off x="457200" y="1494507"/>
          <a:ext cx="8229600" cy="4661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318" y="1124744"/>
            <a:ext cx="23098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51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786</TotalTime>
  <Words>317</Words>
  <Application>Microsoft Office PowerPoint</Application>
  <PresentationFormat>Экран (4:3)</PresentationFormat>
  <Paragraphs>168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Образование  и здравоохранение –  аспекты жизни  через призму статистики</vt:lpstr>
      <vt:lpstr> Обеспеченность  дошкольными образовательными  учреждениями</vt:lpstr>
      <vt:lpstr>Ввод в действие дошкольных учреждений, мест</vt:lpstr>
      <vt:lpstr>Обеспеченность общеобразовательными дневными учреждениями</vt:lpstr>
      <vt:lpstr>Ввод в действие школ, мест</vt:lpstr>
      <vt:lpstr>Обеспеченность больничными  учреждениями</vt:lpstr>
      <vt:lpstr>Число больничных коек на 10 000 населения</vt:lpstr>
      <vt:lpstr>Число врачей на 10 000 населения</vt:lpstr>
      <vt:lpstr>Ввод в действие больничных учреждений, коек</vt:lpstr>
      <vt:lpstr>Число умерших на 1000 человек населения</vt:lpstr>
      <vt:lpstr>Число умерших на 1000 человек населения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P59_MorozovaEG</dc:creator>
  <cp:lastModifiedBy>P59_MorozovaEG</cp:lastModifiedBy>
  <cp:revision>35</cp:revision>
  <cp:lastPrinted>2013-04-24T12:47:36Z</cp:lastPrinted>
  <dcterms:created xsi:type="dcterms:W3CDTF">2013-04-22T05:40:05Z</dcterms:created>
  <dcterms:modified xsi:type="dcterms:W3CDTF">2013-04-24T12:51:34Z</dcterms:modified>
</cp:coreProperties>
</file>