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80" r:id="rId4"/>
    <p:sldId id="258" r:id="rId5"/>
    <p:sldId id="281" r:id="rId6"/>
    <p:sldId id="28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2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0" autoAdjust="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C64A-9030-4749-9EBC-DAFC21DE8EE8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96DD-491C-464F-B4D2-E23FA248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4B29-3009-444A-97F1-091D740EA6E6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2CF5-6650-4AB0-8B5B-52EA6611A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E6C9-AB99-4E5E-B6C1-FE1EBADD43EB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C01C-2642-47DA-8857-A106DD3D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2CA1-CE6D-43A3-B5EB-73BF8DC13765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B94B-5F50-4875-A7D5-192CAF773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3C39-A384-4918-AD7A-9BC37BDB3C3D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82C9-1D6C-4837-8598-97D74FF9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A8D5-4119-4696-959A-6A2498206789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CE70-9C21-450C-9312-22691C71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6F1F-69A6-440A-80B7-FD848287849C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3286-EA02-451C-982E-C81ADE3F0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1697-C7E2-4170-822D-DF77A18DFB71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D732-AD44-41D7-85D6-9BCF88792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3BAF-2D82-4C27-9E9C-D26126BC75F6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B610-1458-4C41-8E93-2F97C5E3D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CCD9-A9FF-4E29-815B-3D32789C9199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3536-038E-44B1-B933-24FFA1C44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2EA5-FCD4-45E6-A459-05FCA998B601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A766-DDB5-46F2-883D-EABFB85F1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635F9E9-3D94-494F-9F82-4546E74BB2B5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EE2D937-AA3C-4037-89AE-D2EA7ADF3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5" r:id="rId2"/>
    <p:sldLayoutId id="2147483853" r:id="rId3"/>
    <p:sldLayoutId id="2147483846" r:id="rId4"/>
    <p:sldLayoutId id="2147483854" r:id="rId5"/>
    <p:sldLayoutId id="2147483847" r:id="rId6"/>
    <p:sldLayoutId id="2147483848" r:id="rId7"/>
    <p:sldLayoutId id="2147483855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013325"/>
            <a:ext cx="399891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11188" y="1412875"/>
            <a:ext cx="82089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4C5A6A"/>
                </a:solidFill>
              </a:rPr>
              <a:t>Территориальный орган федеральной службы государственной статистики по Пермскому краю</a:t>
            </a:r>
            <a:r>
              <a:rPr lang="ru-RU"/>
              <a:t>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b="1" i="1"/>
              <a:t>150-летию образования в России </a:t>
            </a:r>
          </a:p>
          <a:p>
            <a:pPr algn="ctr"/>
            <a:r>
              <a:rPr lang="ru-RU" b="1" i="1"/>
              <a:t>Центрального Статистического Комитета</a:t>
            </a:r>
            <a:r>
              <a:rPr lang="ru-RU"/>
              <a:t>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sz="4400" b="1" i="1">
                <a:solidFill>
                  <a:srgbClr val="23223C"/>
                </a:solidFill>
              </a:rPr>
              <a:t>Деловой завтрак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692150"/>
            <a:ext cx="21288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/>
                </a:solidFill>
              </a:rPr>
              <a:t>ИСТОРИЧЕСКИЕ  ФАКТЫ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15363" name="Объект 5"/>
          <p:cNvSpPr>
            <a:spLocks noGrp="1"/>
          </p:cNvSpPr>
          <p:nvPr>
            <p:ph idx="1"/>
          </p:nvPr>
        </p:nvSpPr>
        <p:spPr>
          <a:xfrm>
            <a:off x="395288" y="1557338"/>
            <a:ext cx="6840537" cy="5008562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79463D"/>
                </a:solidFill>
              </a:rPr>
              <a:t>25 июня 1811 года </a:t>
            </a:r>
            <a:r>
              <a:rPr lang="ru-RU" sz="2600" smtClean="0">
                <a:solidFill>
                  <a:srgbClr val="79463D"/>
                </a:solidFill>
              </a:rPr>
              <a:t>– официальная дата образования российской статистической службы. Возглавил Статистическое отделение академик Карл Фридрих Герман, выдающийся географ, статистик</a:t>
            </a:r>
            <a:endParaRPr lang="en-US" sz="2600" smtClean="0">
              <a:solidFill>
                <a:srgbClr val="79463D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800" smtClean="0">
              <a:solidFill>
                <a:srgbClr val="79463D"/>
              </a:solidFill>
            </a:endParaRPr>
          </a:p>
          <a:p>
            <a:pPr eaLnBrk="1" hangingPunct="1"/>
            <a:r>
              <a:rPr lang="ru-RU" sz="2600" smtClean="0">
                <a:solidFill>
                  <a:srgbClr val="79463D"/>
                </a:solidFill>
              </a:rPr>
              <a:t>Декабрь 1852 года – Статистический комитет</a:t>
            </a:r>
            <a:endParaRPr lang="en-US" sz="2600" smtClean="0">
              <a:solidFill>
                <a:srgbClr val="79463D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800" smtClean="0">
              <a:solidFill>
                <a:srgbClr val="79463D"/>
              </a:solidFill>
            </a:endParaRPr>
          </a:p>
          <a:p>
            <a:pPr eaLnBrk="1" hangingPunct="1"/>
            <a:r>
              <a:rPr lang="ru-RU" sz="2600" smtClean="0">
                <a:solidFill>
                  <a:srgbClr val="79463D"/>
                </a:solidFill>
              </a:rPr>
              <a:t>30 апреля 1863 года – Центральный статистический комитет </a:t>
            </a:r>
            <a:endParaRPr lang="en-US" sz="2600" smtClean="0">
              <a:solidFill>
                <a:srgbClr val="79463D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600" smtClean="0">
              <a:solidFill>
                <a:srgbClr val="7946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413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/>
                </a:solidFill>
              </a:rPr>
              <a:t>ЦЕНТРАЛЬНЫЙ  СТАТИСТИЧЕСКИЙ  КОМИТЕТ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79463D"/>
                </a:solidFill>
              </a:rPr>
              <a:t>30 апреля 2013 года </a:t>
            </a:r>
            <a:r>
              <a:rPr lang="ru-RU" smtClean="0">
                <a:solidFill>
                  <a:srgbClr val="79463D"/>
                </a:solidFill>
              </a:rPr>
              <a:t>Центральному статистическому комитету </a:t>
            </a:r>
            <a:r>
              <a:rPr lang="ru-RU" b="1" smtClean="0">
                <a:solidFill>
                  <a:srgbClr val="79463D"/>
                </a:solidFill>
              </a:rPr>
              <a:t>150 лет</a:t>
            </a:r>
            <a:endParaRPr lang="en-US" b="1" smtClean="0">
              <a:solidFill>
                <a:srgbClr val="79463D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800" b="1" smtClean="0">
              <a:solidFill>
                <a:srgbClr val="79463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9463D"/>
                </a:solidFill>
              </a:rPr>
              <a:t>Положение об устройстве статистической части при Министерстве внутренних дел – Центрального статистического комитета</a:t>
            </a:r>
            <a:r>
              <a:rPr lang="en-US" smtClean="0">
                <a:solidFill>
                  <a:srgbClr val="79463D"/>
                </a:solidFill>
              </a:rPr>
              <a:t> –</a:t>
            </a:r>
            <a:r>
              <a:rPr lang="ru-RU" smtClean="0">
                <a:solidFill>
                  <a:srgbClr val="79463D"/>
                </a:solidFill>
              </a:rPr>
              <a:t> утверждено Императором Александром </a:t>
            </a:r>
            <a:r>
              <a:rPr lang="en-US" smtClean="0">
                <a:solidFill>
                  <a:srgbClr val="79463D"/>
                </a:solidFill>
              </a:rPr>
              <a:t>II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800" smtClean="0">
              <a:solidFill>
                <a:srgbClr val="79463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9463D"/>
                </a:solidFill>
              </a:rPr>
              <a:t>Главой ЦСК стал видный географ</a:t>
            </a:r>
            <a:br>
              <a:rPr lang="ru-RU" smtClean="0">
                <a:solidFill>
                  <a:srgbClr val="79463D"/>
                </a:solidFill>
              </a:rPr>
            </a:br>
            <a:r>
              <a:rPr lang="ru-RU" smtClean="0">
                <a:solidFill>
                  <a:srgbClr val="79463D"/>
                </a:solidFill>
              </a:rPr>
              <a:t>и статистик П.П. Семёнов-Тянь-Шанский</a:t>
            </a:r>
            <a:endParaRPr lang="en-US" smtClean="0">
              <a:solidFill>
                <a:srgbClr val="79463D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800" smtClean="0">
              <a:solidFill>
                <a:srgbClr val="79463D"/>
              </a:solidFill>
            </a:endParaRPr>
          </a:p>
          <a:p>
            <a:pPr eaLnBrk="1" hangingPunct="1"/>
            <a:r>
              <a:rPr lang="ru-RU" smtClean="0">
                <a:solidFill>
                  <a:srgbClr val="79463D"/>
                </a:solidFill>
              </a:rPr>
              <a:t>2013 год объявлен Международным годом статистики</a:t>
            </a:r>
            <a:r>
              <a:rPr lang="en-US" smtClean="0">
                <a:solidFill>
                  <a:srgbClr val="79463D"/>
                </a:solidFill>
              </a:rPr>
              <a:t> </a:t>
            </a:r>
            <a:r>
              <a:rPr lang="ru-RU" smtClean="0">
                <a:solidFill>
                  <a:srgbClr val="79463D"/>
                </a:solidFill>
              </a:rPr>
              <a:t>по инициативе Международного статистического института </a:t>
            </a:r>
          </a:p>
          <a:p>
            <a:pPr algn="just"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75" y="4076700"/>
            <a:ext cx="17414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33400"/>
            <a:ext cx="8569325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/>
                </a:solidFill>
              </a:rPr>
              <a:t>ОБСЛЕДОВАНИЯ  И  ПЕРЕПИСИ  </a:t>
            </a:r>
            <a:r>
              <a:rPr lang="en-US" sz="2800" dirty="0" smtClean="0">
                <a:solidFill>
                  <a:schemeClr val="accent4"/>
                </a:solidFill>
              </a:rPr>
              <a:t>XIX-XX</a:t>
            </a:r>
            <a:r>
              <a:rPr lang="ru-RU" sz="2800" dirty="0" smtClean="0">
                <a:solidFill>
                  <a:schemeClr val="accent4"/>
                </a:solidFill>
              </a:rPr>
              <a:t> ВЕКОВ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с 1875 года – военно-конские переписи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с 1883 </a:t>
            </a:r>
            <a:r>
              <a:rPr lang="ru-RU" sz="2800" dirty="0">
                <a:solidFill>
                  <a:schemeClr val="accent6"/>
                </a:solidFill>
              </a:rPr>
              <a:t>года </a:t>
            </a:r>
            <a:r>
              <a:rPr lang="ru-RU" sz="2800" dirty="0" smtClean="0">
                <a:solidFill>
                  <a:schemeClr val="accent6"/>
                </a:solidFill>
              </a:rPr>
              <a:t>организована </a:t>
            </a:r>
            <a:r>
              <a:rPr lang="ru-RU" sz="2800" dirty="0">
                <a:solidFill>
                  <a:schemeClr val="accent6"/>
                </a:solidFill>
              </a:rPr>
              <a:t>статистика </a:t>
            </a:r>
            <a:r>
              <a:rPr lang="ru-RU" sz="2800" dirty="0" smtClean="0">
                <a:solidFill>
                  <a:schemeClr val="accent6"/>
                </a:solidFill>
              </a:rPr>
              <a:t>урожаев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1880 год – первая школьная </a:t>
            </a:r>
            <a:r>
              <a:rPr lang="ru-RU" sz="2800" dirty="0">
                <a:solidFill>
                  <a:schemeClr val="accent6"/>
                </a:solidFill>
              </a:rPr>
              <a:t>перепись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1897 </a:t>
            </a:r>
            <a:r>
              <a:rPr lang="ru-RU" sz="2800" dirty="0">
                <a:solidFill>
                  <a:schemeClr val="accent6"/>
                </a:solidFill>
              </a:rPr>
              <a:t>год – </a:t>
            </a:r>
            <a:r>
              <a:rPr lang="ru-RU" sz="2800" dirty="0" smtClean="0">
                <a:solidFill>
                  <a:schemeClr val="accent6"/>
                </a:solidFill>
              </a:rPr>
              <a:t>первая всероссийская перепись населения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1903 </a:t>
            </a:r>
            <a:r>
              <a:rPr lang="ru-RU" sz="2800" dirty="0">
                <a:solidFill>
                  <a:schemeClr val="accent6"/>
                </a:solidFill>
              </a:rPr>
              <a:t>и 1910 </a:t>
            </a:r>
            <a:r>
              <a:rPr lang="ru-RU" sz="2800" dirty="0" smtClean="0">
                <a:solidFill>
                  <a:schemeClr val="accent6"/>
                </a:solidFill>
              </a:rPr>
              <a:t>годы – переписи сельскохозяйственных </a:t>
            </a:r>
            <a:r>
              <a:rPr lang="ru-RU" sz="2800" dirty="0">
                <a:solidFill>
                  <a:schemeClr val="accent6"/>
                </a:solidFill>
              </a:rPr>
              <a:t>машин и </a:t>
            </a:r>
            <a:r>
              <a:rPr lang="ru-RU" sz="2800" dirty="0" smtClean="0">
                <a:solidFill>
                  <a:schemeClr val="accent6"/>
                </a:solidFill>
              </a:rPr>
              <a:t>орудий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с </a:t>
            </a:r>
            <a:r>
              <a:rPr lang="ru-RU" sz="2800" dirty="0">
                <a:solidFill>
                  <a:schemeClr val="accent6"/>
                </a:solidFill>
              </a:rPr>
              <a:t>1904 года </a:t>
            </a:r>
            <a:r>
              <a:rPr lang="ru-RU" sz="2800" dirty="0" smtClean="0">
                <a:solidFill>
                  <a:schemeClr val="accent6"/>
                </a:solidFill>
              </a:rPr>
              <a:t>ежегодно собираются данные 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о </a:t>
            </a:r>
            <a:r>
              <a:rPr lang="ru-RU" sz="2800" dirty="0">
                <a:solidFill>
                  <a:schemeClr val="accent6"/>
                </a:solidFill>
              </a:rPr>
              <a:t>численности скота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/>
                </a:solidFill>
              </a:rPr>
              <a:t>1900 и 1908 </a:t>
            </a:r>
            <a:r>
              <a:rPr lang="ru-RU" sz="2800" dirty="0" smtClean="0">
                <a:solidFill>
                  <a:schemeClr val="accent6"/>
                </a:solidFill>
              </a:rPr>
              <a:t>годы – переписи промышленности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/>
                </a:solidFill>
              </a:rPr>
              <a:t>ПЕРМСКИЙ ГУБЕРНСКИЙ СТАТКОМИТЕТ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Образован 20 декабря 1834 года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Фактическая деятельность началась 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5 сентября 1854 года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18 марта 1868 года</a:t>
            </a:r>
            <a:r>
              <a:rPr lang="en-US" sz="2800" dirty="0" smtClean="0">
                <a:solidFill>
                  <a:schemeClr val="accent6"/>
                </a:solidFill>
              </a:rPr>
              <a:t> – </a:t>
            </a:r>
            <a:r>
              <a:rPr lang="ru-RU" sz="2800" dirty="0" smtClean="0">
                <a:solidFill>
                  <a:schemeClr val="accent6"/>
                </a:solidFill>
              </a:rPr>
              <a:t>однодневная перепись 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города Перми: 19 556 человек 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9 февраля 1897 года – первая всероссийская перепись населения: 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в городе Перми проживало 45 403 человека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4C5A6A"/>
                </a:solidFill>
              </a:rPr>
              <a:t>ИСТОРИЯ</a:t>
            </a: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/>
        </p:nvGraphicFramePr>
        <p:xfrm>
          <a:off x="468313" y="1773238"/>
          <a:ext cx="8161337" cy="3475037"/>
        </p:xfrm>
        <a:graphic>
          <a:graphicData uri="http://schemas.openxmlformats.org/drawingml/2006/table">
            <a:tbl>
              <a:tblPr/>
              <a:tblGrid>
                <a:gridCol w="2160587"/>
                <a:gridCol w="215900"/>
                <a:gridCol w="578485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1875 год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375 фонарей для уличного освещения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1886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415 легковых извозчиков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286 ломовых извозчиков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1890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9463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на 107 промышленных предприятиях </a:t>
                      </a:r>
                      <a:b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463D"/>
                          </a:solidFill>
                          <a:effectLst/>
                          <a:latin typeface="Arial" charset="0"/>
                        </a:rPr>
                        <a:t>работало 1644 рабочих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217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Ясность</vt:lpstr>
      <vt:lpstr>Ясность</vt:lpstr>
      <vt:lpstr>Ясность</vt:lpstr>
      <vt:lpstr>Ясность</vt:lpstr>
      <vt:lpstr>Ясность</vt:lpstr>
      <vt:lpstr>Слайд 1</vt:lpstr>
      <vt:lpstr>ИСТОРИЧЕСКИЕ  ФАКТЫ</vt:lpstr>
      <vt:lpstr>ЦЕНТРАЛЬНЫЙ  СТАТИСТИЧЕСКИЙ  КОМИТЕТ</vt:lpstr>
      <vt:lpstr>ОБСЛЕДОВАНИЯ  И  ПЕРЕПИСИ  XIX-XX ВЕКОВ</vt:lpstr>
      <vt:lpstr>ПЕРМСКИЙ ГУБЕРНСКИЙ СТАТКОМИТЕТ</vt:lpstr>
      <vt:lpstr>ИСТОРИЯ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 РАБОТЫ ПЕРМЬСТАТА  ПО  ПЕРЕХОДУ НА  БЕЗБУМАЖНУЮ ТЕХНОЛОГИЮ</dc:title>
  <dc:creator>P59_MorozovaEG</dc:creator>
  <cp:lastModifiedBy>Админ</cp:lastModifiedBy>
  <cp:revision>180</cp:revision>
  <dcterms:created xsi:type="dcterms:W3CDTF">2013-04-02T03:14:38Z</dcterms:created>
  <dcterms:modified xsi:type="dcterms:W3CDTF">2013-04-24T03:43:15Z</dcterms:modified>
</cp:coreProperties>
</file>